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5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 showGuides="1">
      <p:cViewPr>
        <p:scale>
          <a:sx n="100" d="100"/>
          <a:sy n="100" d="100"/>
        </p:scale>
        <p:origin x="258" y="3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9/28/2019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5613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9/28/2019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47621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9/28/2019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33955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9/28/2019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75214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9/28/2019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35961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9/28/2019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08744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9/28/2019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88925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9/28/2019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56417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9/28/2019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93644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9/28/2019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21333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9/28/2019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96659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9/28/2019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4664871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704" r:id="rId5"/>
    <p:sldLayoutId id="2147483698" r:id="rId6"/>
    <p:sldLayoutId id="2147483699" r:id="rId7"/>
    <p:sldLayoutId id="2147483700" r:id="rId8"/>
    <p:sldLayoutId id="2147483703" r:id="rId9"/>
    <p:sldLayoutId id="2147483701" r:id="rId10"/>
    <p:sldLayoutId id="2147483702" r:id="rId11"/>
  </p:sldLayoutIdLst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openxmlformats.org/officeDocument/2006/relationships/image" Target="../media/image9.png"/><Relationship Id="rId18" Type="http://schemas.openxmlformats.org/officeDocument/2006/relationships/image" Target="../media/image12.png"/><Relationship Id="rId3" Type="http://schemas.openxmlformats.org/officeDocument/2006/relationships/image" Target="../media/image3.jpeg"/><Relationship Id="rId7" Type="http://schemas.openxmlformats.org/officeDocument/2006/relationships/image" Target="../media/image6.png"/><Relationship Id="rId12" Type="http://schemas.microsoft.com/office/2007/relationships/hdphoto" Target="../media/hdphoto4.wdp"/><Relationship Id="rId17" Type="http://schemas.microsoft.com/office/2007/relationships/hdphoto" Target="../media/hdphoto6.wdp"/><Relationship Id="rId2" Type="http://schemas.openxmlformats.org/officeDocument/2006/relationships/image" Target="../media/image2.jpeg"/><Relationship Id="rId16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11" Type="http://schemas.openxmlformats.org/officeDocument/2006/relationships/image" Target="../media/image8.png"/><Relationship Id="rId5" Type="http://schemas.openxmlformats.org/officeDocument/2006/relationships/image" Target="../media/image5.png"/><Relationship Id="rId15" Type="http://schemas.openxmlformats.org/officeDocument/2006/relationships/image" Target="../media/image10.png"/><Relationship Id="rId10" Type="http://schemas.microsoft.com/office/2007/relationships/hdphoto" Target="../media/hdphoto3.wdp"/><Relationship Id="rId4" Type="http://schemas.openxmlformats.org/officeDocument/2006/relationships/image" Target="../media/image4.png"/><Relationship Id="rId9" Type="http://schemas.openxmlformats.org/officeDocument/2006/relationships/image" Target="../media/image7.png"/><Relationship Id="rId14" Type="http://schemas.microsoft.com/office/2007/relationships/hdphoto" Target="../media/hdphoto5.wdp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dcard.org/downloads/formatter/" TargetMode="External"/><Relationship Id="rId3" Type="http://schemas.microsoft.com/office/2007/relationships/hdphoto" Target="../media/hdphoto3.wdp"/><Relationship Id="rId7" Type="http://schemas.openxmlformats.org/officeDocument/2006/relationships/hyperlink" Target="https://www.raspberrypi.org/downloads/raspbian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3.png"/><Relationship Id="rId5" Type="http://schemas.microsoft.com/office/2007/relationships/hdphoto" Target="../media/hdphoto5.wdp"/><Relationship Id="rId10" Type="http://schemas.openxmlformats.org/officeDocument/2006/relationships/image" Target="../media/image12.png"/><Relationship Id="rId4" Type="http://schemas.openxmlformats.org/officeDocument/2006/relationships/image" Target="../media/image9.png"/><Relationship Id="rId9" Type="http://schemas.openxmlformats.org/officeDocument/2006/relationships/hyperlink" Target="https://www.balena.io/etcher/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microsoft.com/office/2007/relationships/hdphoto" Target="../media/hdphoto4.wdp"/><Relationship Id="rId7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microsoft.com/office/2007/relationships/hdphoto" Target="../media/hdphoto4.wdp"/><Relationship Id="rId7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7" Type="http://schemas.openxmlformats.org/officeDocument/2006/relationships/hyperlink" Target="https://www.realvnc.com/en/connect/download/viewer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8.png"/><Relationship Id="rId4" Type="http://schemas.openxmlformats.org/officeDocument/2006/relationships/image" Target="../media/image2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8">
            <a:extLst>
              <a:ext uri="{FF2B5EF4-FFF2-40B4-BE49-F238E27FC236}">
                <a16:creationId xmlns:a16="http://schemas.microsoft.com/office/drawing/2014/main" id="{26B4480E-B7FF-4481-890E-043A69AE6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3">
            <a:extLst>
              <a:ext uri="{FF2B5EF4-FFF2-40B4-BE49-F238E27FC236}">
                <a16:creationId xmlns:a16="http://schemas.microsoft.com/office/drawing/2014/main" id="{34012DDD-76A4-4D8B-A989-7DE11D6A48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39" b="1037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6" name="Rectangle 10">
            <a:extLst>
              <a:ext uri="{FF2B5EF4-FFF2-40B4-BE49-F238E27FC236}">
                <a16:creationId xmlns:a16="http://schemas.microsoft.com/office/drawing/2014/main" id="{64C13BAB-7C00-4D21-A857-E3D41C0A2A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883" y="1661699"/>
            <a:ext cx="3703320" cy="9499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F1FF39A-AC3C-4066-9D4C-519AA2281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883" y="1817914"/>
            <a:ext cx="3702134" cy="3378388"/>
          </a:xfrm>
          <a:prstGeom prst="rect">
            <a:avLst/>
          </a:prstGeom>
          <a:solidFill>
            <a:schemeClr val="bg1">
              <a:alpha val="97000"/>
            </a:scheme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4624A307-2DF7-4DFD-9E50-7B6EBE94B8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9510" y="2324906"/>
            <a:ext cx="3412067" cy="1588698"/>
          </a:xfrm>
        </p:spPr>
        <p:txBody>
          <a:bodyPr>
            <a:normAutofit/>
          </a:bodyPr>
          <a:lstStyle/>
          <a:p>
            <a:r>
              <a:rPr kumimoji="1" lang="en-US" altLang="ja-JP" sz="4000" cap="none" spc="-50">
                <a:solidFill>
                  <a:srgbClr val="FFFFFF"/>
                </a:solidFill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RaspberryPi </a:t>
            </a:r>
            <a:r>
              <a:rPr kumimoji="1" lang="ja-JP" altLang="en-US" sz="2800" cap="none" spc="-50">
                <a:solidFill>
                  <a:srgbClr val="FFFFFF"/>
                </a:solidFill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であそんでみた！</a:t>
            </a:r>
            <a:endParaRPr kumimoji="1" lang="ja-JP" altLang="en-US" sz="3200">
              <a:solidFill>
                <a:schemeClr val="tx1"/>
              </a:solidFill>
              <a:latin typeface="Cascadia Code" panose="00000509000000000000" pitchFamily="49" charset="0"/>
              <a:ea typeface="UD Digi Kyokasho NK-R" panose="02020400000000000000" pitchFamily="18" charset="-128"/>
            </a:endParaRP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259970C3-145D-441E-AAE7-B4B8AA2942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9510" y="3945249"/>
            <a:ext cx="3412067" cy="738820"/>
          </a:xfrm>
        </p:spPr>
        <p:txBody>
          <a:bodyPr>
            <a:normAutofit/>
          </a:bodyPr>
          <a:lstStyle/>
          <a:p>
            <a:r>
              <a:rPr kumimoji="1" lang="ja-JP" altLang="en-US"/>
              <a:t>初回セッティング編</a:t>
            </a:r>
            <a:endParaRPr kumimoji="1" lang="en-US" altLang="ja-JP"/>
          </a:p>
        </p:txBody>
      </p:sp>
    </p:spTree>
    <p:extLst>
      <p:ext uri="{BB962C8B-B14F-4D97-AF65-F5344CB8AC3E}">
        <p14:creationId xmlns:p14="http://schemas.microsoft.com/office/powerpoint/2010/main" val="34288649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D1F1056-9A78-4FBC-9404-54512B6B58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C2CF56FD-E5B9-4837-9E08-22CB731660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>
            <a:normAutofit/>
          </a:bodyPr>
          <a:lstStyle/>
          <a:p>
            <a:r>
              <a:rPr kumimoji="1" lang="ja-JP" altLang="en-US" sz="3600">
                <a:solidFill>
                  <a:schemeClr val="accent1"/>
                </a:solidFill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準備するもの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659E4B7-86DE-4B00-A707-DD85CE5DB3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3" y="457201"/>
            <a:ext cx="11298933" cy="9144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60F8241-7BA1-494E-9127-E18B09A998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862" y="2363173"/>
            <a:ext cx="1604241" cy="1090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E05525A1-F968-4F88-B250-48F8C6E5F9FA}"/>
              </a:ext>
            </a:extLst>
          </p:cNvPr>
          <p:cNvSpPr txBox="1"/>
          <p:nvPr/>
        </p:nvSpPr>
        <p:spPr>
          <a:xfrm>
            <a:off x="725862" y="3442676"/>
            <a:ext cx="18533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40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RaspberryPi 3B</a:t>
            </a:r>
            <a:endParaRPr kumimoji="1" lang="ja-JP" altLang="en-US" sz="1400">
              <a:latin typeface="UD Digi Kyokasho NK-R" panose="02020400000000000000" pitchFamily="18" charset="-128"/>
              <a:ea typeface="UD Digi Kyokasho NK-R" panose="02020400000000000000" pitchFamily="18" charset="-128"/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AE435E14-AAC0-44EA-B3D9-8AC24BB3C880}"/>
              </a:ext>
            </a:extLst>
          </p:cNvPr>
          <p:cNvSpPr txBox="1"/>
          <p:nvPr/>
        </p:nvSpPr>
        <p:spPr>
          <a:xfrm>
            <a:off x="3004357" y="3227233"/>
            <a:ext cx="11427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microSD</a:t>
            </a:r>
            <a:endParaRPr lang="en-US" altLang="ja-JP" sz="1400">
              <a:latin typeface="UD Digi Kyokasho NK-R" panose="02020400000000000000" pitchFamily="18" charset="-128"/>
              <a:ea typeface="UD Digi Kyokasho NK-R" panose="02020400000000000000" pitchFamily="18" charset="-128"/>
            </a:endParaRPr>
          </a:p>
          <a:p>
            <a:r>
              <a:rPr kumimoji="1" lang="en-US" altLang="ja-JP" sz="140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8GB</a:t>
            </a:r>
            <a:r>
              <a:rPr kumimoji="1" lang="ja-JP" altLang="en-US" sz="140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以上</a:t>
            </a:r>
            <a:endParaRPr kumimoji="1" lang="en-US" altLang="ja-JP" sz="1400">
              <a:latin typeface="UD Digi Kyokasho NK-R" panose="02020400000000000000" pitchFamily="18" charset="-128"/>
              <a:ea typeface="UD Digi Kyokasho NK-R" panose="02020400000000000000" pitchFamily="18" charset="-128"/>
            </a:endParaRPr>
          </a:p>
        </p:txBody>
      </p:sp>
      <p:pic>
        <p:nvPicPr>
          <p:cNvPr id="1032" name="Picture 8" descr="Main Photo">
            <a:extLst>
              <a:ext uri="{FF2B5EF4-FFF2-40B4-BE49-F238E27FC236}">
                <a16:creationId xmlns:a16="http://schemas.microsoft.com/office/drawing/2014/main" id="{12D13AF2-F111-4398-907D-7449E9D2B8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45" t="18461" r="9645" b="18461"/>
          <a:stretch/>
        </p:blipFill>
        <p:spPr bwMode="auto">
          <a:xfrm>
            <a:off x="6895808" y="2381085"/>
            <a:ext cx="3102481" cy="96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EC885875-B71E-41A6-A399-131843610725}"/>
              </a:ext>
            </a:extLst>
          </p:cNvPr>
          <p:cNvSpPr txBox="1"/>
          <p:nvPr/>
        </p:nvSpPr>
        <p:spPr>
          <a:xfrm>
            <a:off x="6906147" y="3442676"/>
            <a:ext cx="28376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40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Keyboard</a:t>
            </a:r>
            <a:endParaRPr kumimoji="1" lang="en-US" altLang="ja-JP" sz="1400">
              <a:latin typeface="UD Digi Kyokasho NK-R" panose="02020400000000000000" pitchFamily="18" charset="-128"/>
              <a:ea typeface="UD Digi Kyokasho NK-R" panose="02020400000000000000" pitchFamily="18" charset="-128"/>
            </a:endParaRPr>
          </a:p>
        </p:txBody>
      </p:sp>
      <p:pic>
        <p:nvPicPr>
          <p:cNvPr id="1034" name="Picture 10" descr="MX Anywhere 2S">
            <a:extLst>
              <a:ext uri="{FF2B5EF4-FFF2-40B4-BE49-F238E27FC236}">
                <a16:creationId xmlns:a16="http://schemas.microsoft.com/office/drawing/2014/main" id="{15D2DF60-D5F4-481B-97DF-B19A17F58F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3912" y="2364353"/>
            <a:ext cx="1168400" cy="1003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2B87C922-2FCE-4559-9AF8-E94AAA3C60D4}"/>
              </a:ext>
            </a:extLst>
          </p:cNvPr>
          <p:cNvSpPr txBox="1"/>
          <p:nvPr/>
        </p:nvSpPr>
        <p:spPr>
          <a:xfrm>
            <a:off x="10363912" y="3442676"/>
            <a:ext cx="1168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40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Mouse</a:t>
            </a:r>
            <a:endParaRPr kumimoji="1" lang="en-US" altLang="ja-JP" sz="1400">
              <a:latin typeface="UD Digi Kyokasho NK-R" panose="02020400000000000000" pitchFamily="18" charset="-128"/>
              <a:ea typeface="UD Digi Kyokasho NK-R" panose="02020400000000000000" pitchFamily="18" charset="-128"/>
            </a:endParaRPr>
          </a:p>
        </p:txBody>
      </p:sp>
      <p:pic>
        <p:nvPicPr>
          <p:cNvPr id="1038" name="Picture 14">
            <a:extLst>
              <a:ext uri="{FF2B5EF4-FFF2-40B4-BE49-F238E27FC236}">
                <a16:creationId xmlns:a16="http://schemas.microsoft.com/office/drawing/2014/main" id="{B3AEA4B1-8551-4971-A220-B07142243C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556" b="98667" l="0" r="98791">
                        <a14:foregroundMark x1="30605" y1="4778" x2="30605" y2="5111"/>
                        <a14:foregroundMark x1="42698" y1="10222" x2="42698" y2="10222"/>
                        <a14:foregroundMark x1="9581" y1="17111" x2="9581" y2="17111"/>
                        <a14:foregroundMark x1="9581" y1="16778" x2="9581" y2="16778"/>
                        <a14:foregroundMark x1="11163" y1="17000" x2="11163" y2="17000"/>
                        <a14:foregroundMark x1="12930" y1="17000" x2="12930" y2="17000"/>
                        <a14:foregroundMark x1="14977" y1="16778" x2="14977" y2="16778"/>
                        <a14:foregroundMark x1="14791" y1="17000" x2="14791" y2="17000"/>
                        <a14:foregroundMark x1="2698" y1="16778" x2="2698" y2="16778"/>
                        <a14:foregroundMark x1="2698" y1="16778" x2="2698" y2="16778"/>
                        <a14:foregroundMark x1="3907" y1="16778" x2="3907" y2="16778"/>
                        <a14:foregroundMark x1="4930" y1="16778" x2="4930" y2="16778"/>
                        <a14:foregroundMark x1="5488" y1="17000" x2="5488" y2="17000"/>
                        <a14:foregroundMark x1="6512" y1="17000" x2="6791" y2="17000"/>
                        <a14:foregroundMark x1="6977" y1="17000" x2="7349" y2="17000"/>
                        <a14:foregroundMark x1="1674" y1="16778" x2="1674" y2="16778"/>
                        <a14:foregroundMark x1="1488" y1="17000" x2="1488" y2="17000"/>
                        <a14:foregroundMark x1="1209" y1="17000" x2="1209" y2="17000"/>
                        <a14:foregroundMark x1="1023" y1="17000" x2="1023" y2="17000"/>
                        <a14:foregroundMark x1="1023" y1="17000" x2="651" y2="17000"/>
                        <a14:foregroundMark x1="651" y1="17000" x2="651" y2="17333"/>
                        <a14:foregroundMark x1="3256" y1="30778" x2="3256" y2="30778"/>
                        <a14:foregroundMark x1="2512" y1="31111" x2="2233" y2="31111"/>
                        <a14:foregroundMark x1="1674" y1="31444" x2="1674" y2="31444"/>
                        <a14:foregroundMark x1="5767" y1="30556" x2="5767" y2="30556"/>
                        <a14:foregroundMark x1="7535" y1="30778" x2="7535" y2="30778"/>
                        <a14:foregroundMark x1="9116" y1="30778" x2="9395" y2="30778"/>
                        <a14:foregroundMark x1="89302" y1="52889" x2="89302" y2="52889"/>
                        <a14:foregroundMark x1="88000" y1="52222" x2="88000" y2="52222"/>
                        <a14:foregroundMark x1="98512" y1="50444" x2="98512" y2="50444"/>
                        <a14:foregroundMark x1="97767" y1="51667" x2="97488" y2="51667"/>
                        <a14:foregroundMark x1="94698" y1="52444" x2="94698" y2="52444"/>
                        <a14:foregroundMark x1="93860" y1="52222" x2="93860" y2="52222"/>
                        <a14:foregroundMark x1="94419" y1="52222" x2="94419" y2="52222"/>
                        <a14:foregroundMark x1="92837" y1="51667" x2="92837" y2="51667"/>
                        <a14:foregroundMark x1="92837" y1="51000" x2="92837" y2="51000"/>
                        <a14:foregroundMark x1="92837" y1="51000" x2="92837" y2="51000"/>
                        <a14:foregroundMark x1="95070" y1="49556" x2="95442" y2="49778"/>
                        <a14:foregroundMark x1="95628" y1="49778" x2="95628" y2="49778"/>
                        <a14:foregroundMark x1="98791" y1="48778" x2="98791" y2="49222"/>
                        <a14:foregroundMark x1="98512" y1="48556" x2="98512" y2="48556"/>
                        <a14:foregroundMark x1="80372" y1="57333" x2="80372" y2="57778"/>
                        <a14:foregroundMark x1="58047" y1="59333" x2="58047" y2="59333"/>
                        <a14:foregroundMark x1="52930" y1="60778" x2="52930" y2="60778"/>
                        <a14:foregroundMark x1="47256" y1="65333" x2="47256" y2="65667"/>
                        <a14:foregroundMark x1="46047" y1="73667" x2="46047" y2="73667"/>
                        <a14:foregroundMark x1="46047" y1="78556" x2="46047" y2="78556"/>
                        <a14:foregroundMark x1="48279" y1="81889" x2="48279" y2="82444"/>
                        <a14:foregroundMark x1="50047" y1="86111" x2="50512" y2="87333"/>
                        <a14:foregroundMark x1="50884" y1="87667" x2="50884" y2="87667"/>
                        <a14:foregroundMark x1="51349" y1="88333" x2="51349" y2="88333"/>
                        <a14:foregroundMark x1="51535" y1="88556" x2="51907" y2="88889"/>
                        <a14:foregroundMark x1="56465" y1="92222" x2="56465" y2="92222"/>
                        <a14:foregroundMark x1="57023" y1="92889" x2="57023" y2="92889"/>
                        <a14:foregroundMark x1="57674" y1="93444" x2="58512" y2="93778"/>
                        <a14:foregroundMark x1="65209" y1="96222" x2="68465" y2="98111"/>
                        <a14:foregroundMark x1="70326" y1="98667" x2="70326" y2="98667"/>
                        <a14:foregroundMark x1="74884" y1="96667" x2="74884" y2="96222"/>
                        <a14:foregroundMark x1="75163" y1="96222" x2="75442" y2="96222"/>
                        <a14:foregroundMark x1="76465" y1="96222" x2="76465" y2="96222"/>
                        <a14:foregroundMark x1="77209" y1="96556" x2="77488" y2="96556"/>
                        <a14:foregroundMark x1="28837" y1="81000" x2="28837" y2="81000"/>
                        <a14:foregroundMark x1="28837" y1="81000" x2="28837" y2="81000"/>
                        <a14:foregroundMark x1="29023" y1="81000" x2="29023" y2="81000"/>
                        <a14:foregroundMark x1="29023" y1="81000" x2="29023" y2="81000"/>
                        <a14:foregroundMark x1="28093" y1="82222" x2="28093" y2="82222"/>
                        <a14:foregroundMark x1="28093" y1="82222" x2="28093" y2="82222"/>
                        <a14:foregroundMark x1="10605" y1="30444" x2="10605" y2="30444"/>
                        <a14:foregroundMark x1="11907" y1="30444" x2="11907" y2="30444"/>
                        <a14:foregroundMark x1="14512" y1="6556" x2="14512" y2="6556"/>
                        <a14:foregroundMark x1="14791" y1="4556" x2="14791" y2="4556"/>
                        <a14:foregroundMark x1="1023" y1="31111" x2="1023" y2="311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6773" y="4392435"/>
            <a:ext cx="1607318" cy="1345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1491DA49-9309-4538-AD5B-31AF8E1F8CEA}"/>
              </a:ext>
            </a:extLst>
          </p:cNvPr>
          <p:cNvSpPr txBox="1"/>
          <p:nvPr/>
        </p:nvSpPr>
        <p:spPr>
          <a:xfrm>
            <a:off x="2736772" y="5883900"/>
            <a:ext cx="21796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40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MicroUSB</a:t>
            </a:r>
            <a:r>
              <a:rPr lang="ja-JP" altLang="en-US" sz="140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電源（</a:t>
            </a:r>
            <a:r>
              <a:rPr lang="en-US" altLang="ja-JP" sz="140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5V3A</a:t>
            </a:r>
            <a:r>
              <a:rPr lang="ja-JP" altLang="en-US" sz="140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）</a:t>
            </a:r>
            <a:endParaRPr lang="en-US" altLang="ja-JP" sz="1400">
              <a:latin typeface="UD Digi Kyokasho NK-R" panose="02020400000000000000" pitchFamily="18" charset="-128"/>
              <a:ea typeface="UD Digi Kyokasho NK-R" panose="02020400000000000000" pitchFamily="18" charset="-128"/>
            </a:endParaRPr>
          </a:p>
          <a:p>
            <a:r>
              <a:rPr kumimoji="1" lang="ja-JP" altLang="en-US" sz="140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＆ケーブル</a:t>
            </a:r>
          </a:p>
        </p:txBody>
      </p:sp>
      <p:pic>
        <p:nvPicPr>
          <p:cNvPr id="1040" name="Picture 16">
            <a:extLst>
              <a:ext uri="{FF2B5EF4-FFF2-40B4-BE49-F238E27FC236}">
                <a16:creationId xmlns:a16="http://schemas.microsoft.com/office/drawing/2014/main" id="{EBD0D08E-06F2-4A71-8141-02995F9E02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2564" b="96875" l="3800" r="99667">
                        <a14:foregroundMark x1="3800" y1="27244" x2="3800" y2="27244"/>
                        <a14:foregroundMark x1="4200" y1="29728" x2="4200" y2="30128"/>
                        <a14:foregroundMark x1="58800" y1="93429" x2="58800" y2="93429"/>
                        <a14:foregroundMark x1="58267" y1="93429" x2="57467" y2="93429"/>
                        <a14:foregroundMark x1="56267" y1="93429" x2="55933" y2="93109"/>
                        <a14:foregroundMark x1="55400" y1="92869" x2="55400" y2="92869"/>
                        <a14:foregroundMark x1="55200" y1="92869" x2="54933" y2="92869"/>
                        <a14:foregroundMark x1="54400" y1="92228" x2="54400" y2="92228"/>
                        <a14:foregroundMark x1="52867" y1="94952" x2="52867" y2="94952"/>
                        <a14:foregroundMark x1="53067" y1="95753" x2="53067" y2="95753"/>
                        <a14:foregroundMark x1="53400" y1="96394" x2="53400" y2="96795"/>
                        <a14:foregroundMark x1="52867" y1="97035" x2="52867" y2="97035"/>
                        <a14:foregroundMark x1="50333" y1="94952" x2="50333" y2="94952"/>
                        <a14:foregroundMark x1="50333" y1="94952" x2="50333" y2="94952"/>
                        <a14:foregroundMark x1="90533" y1="56410" x2="90533" y2="56410"/>
                        <a14:foregroundMark x1="90333" y1="56170" x2="90067" y2="55769"/>
                        <a14:foregroundMark x1="87000" y1="53365" x2="86267" y2="53125"/>
                        <a14:foregroundMark x1="85733" y1="52484" x2="85733" y2="52484"/>
                        <a14:foregroundMark x1="85467" y1="52083" x2="85467" y2="52083"/>
                        <a14:foregroundMark x1="83933" y1="50641" x2="83933" y2="50641"/>
                        <a14:foregroundMark x1="95867" y1="56410" x2="95867" y2="56410"/>
                        <a14:foregroundMark x1="95600" y1="56651" x2="95600" y2="56651"/>
                        <a14:foregroundMark x1="95600" y1="59696" x2="95600" y2="59696"/>
                        <a14:foregroundMark x1="95600" y1="59696" x2="95600" y2="59696"/>
                        <a14:foregroundMark x1="95867" y1="59696" x2="95867" y2="59696"/>
                        <a14:foregroundMark x1="95400" y1="53365" x2="95400" y2="53365"/>
                        <a14:foregroundMark x1="95400" y1="53125" x2="95400" y2="53125"/>
                        <a14:foregroundMark x1="99733" y1="57853" x2="99733" y2="57853"/>
                        <a14:foregroundMark x1="13667" y1="2564" x2="13667" y2="2564"/>
                        <a14:foregroundMark x1="16733" y1="2804" x2="16733" y2="2804"/>
                        <a14:foregroundMark x1="16933" y1="2804" x2="17267" y2="280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5896" y="4392436"/>
            <a:ext cx="1617286" cy="1345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4D74D7E9-7BD4-407C-957A-FBFC1A9D3803}"/>
              </a:ext>
            </a:extLst>
          </p:cNvPr>
          <p:cNvSpPr txBox="1"/>
          <p:nvPr/>
        </p:nvSpPr>
        <p:spPr>
          <a:xfrm>
            <a:off x="5165896" y="5883900"/>
            <a:ext cx="21796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40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LAN</a:t>
            </a:r>
            <a:r>
              <a:rPr lang="ja-JP" altLang="en-US" sz="140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ケーブル</a:t>
            </a:r>
            <a:endParaRPr lang="en-US" altLang="ja-JP" sz="1400">
              <a:latin typeface="UD Digi Kyokasho NK-R" panose="02020400000000000000" pitchFamily="18" charset="-128"/>
              <a:ea typeface="UD Digi Kyokasho NK-R" panose="02020400000000000000" pitchFamily="18" charset="-128"/>
            </a:endParaRPr>
          </a:p>
          <a:p>
            <a:r>
              <a:rPr lang="ja-JP" altLang="en-US" sz="140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（ストレート）</a:t>
            </a:r>
            <a:endParaRPr kumimoji="1" lang="ja-JP" altLang="en-US" sz="1400">
              <a:latin typeface="UD Digi Kyokasho NK-R" panose="02020400000000000000" pitchFamily="18" charset="-128"/>
              <a:ea typeface="UD Digi Kyokasho NK-R" panose="02020400000000000000" pitchFamily="18" charset="-128"/>
            </a:endParaRPr>
          </a:p>
        </p:txBody>
      </p:sp>
      <p:pic>
        <p:nvPicPr>
          <p:cNvPr id="1042" name="Picture 18">
            <a:extLst>
              <a:ext uri="{FF2B5EF4-FFF2-40B4-BE49-F238E27FC236}">
                <a16:creationId xmlns:a16="http://schemas.microsoft.com/office/drawing/2014/main" id="{C03197CD-A42E-49E4-9F41-36C7819FE7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8389" b="91779" l="10000" r="90000">
                        <a14:foregroundMark x1="32830" y1="91779" x2="32830" y2="91779"/>
                        <a14:foregroundMark x1="57358" y1="8389" x2="57358" y2="83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162" r="13209"/>
          <a:stretch/>
        </p:blipFill>
        <p:spPr bwMode="auto">
          <a:xfrm>
            <a:off x="7265381" y="4141231"/>
            <a:ext cx="2251041" cy="1742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9D575D54-5613-438C-88B6-4A70C74CED2A}"/>
              </a:ext>
            </a:extLst>
          </p:cNvPr>
          <p:cNvSpPr txBox="1"/>
          <p:nvPr/>
        </p:nvSpPr>
        <p:spPr>
          <a:xfrm>
            <a:off x="7345587" y="5883900"/>
            <a:ext cx="21796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40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パソコン</a:t>
            </a:r>
            <a:endParaRPr kumimoji="1" lang="ja-JP" altLang="en-US" sz="1400">
              <a:latin typeface="UD Digi Kyokasho NK-R" panose="02020400000000000000" pitchFamily="18" charset="-128"/>
              <a:ea typeface="UD Digi Kyokasho NK-R" panose="02020400000000000000" pitchFamily="18" charset="-128"/>
            </a:endParaRPr>
          </a:p>
        </p:txBody>
      </p:sp>
      <p:pic>
        <p:nvPicPr>
          <p:cNvPr id="1044" name="Picture 20" descr="æã">
            <a:extLst>
              <a:ext uri="{FF2B5EF4-FFF2-40B4-BE49-F238E27FC236}">
                <a16:creationId xmlns:a16="http://schemas.microsoft.com/office/drawing/2014/main" id="{788DD8EF-7989-4236-B48E-E28CA163C6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8451" b="90141" l="10000" r="90000">
                        <a14:foregroundMark x1="44375" y1="89671" x2="44375" y2="89671"/>
                        <a14:foregroundMark x1="34688" y1="89671" x2="34688" y2="89671"/>
                        <a14:foregroundMark x1="59375" y1="88732" x2="59375" y2="88732"/>
                        <a14:foregroundMark x1="34688" y1="90141" x2="34688" y2="90141"/>
                        <a14:foregroundMark x1="34688" y1="90141" x2="34688" y2="90141"/>
                        <a14:foregroundMark x1="35938" y1="88732" x2="35938" y2="88732"/>
                        <a14:foregroundMark x1="33438" y1="35211" x2="33438" y2="35211"/>
                        <a14:foregroundMark x1="33438" y1="35211" x2="33438" y2="35211"/>
                        <a14:foregroundMark x1="42188" y1="30047" x2="42188" y2="30047"/>
                        <a14:foregroundMark x1="42188" y1="26291" x2="42188" y2="26291"/>
                        <a14:foregroundMark x1="66250" y1="24883" x2="66250" y2="24883"/>
                        <a14:foregroundMark x1="75938" y1="23005" x2="75938" y2="23005"/>
                        <a14:foregroundMark x1="74063" y1="23005" x2="74063" y2="23005"/>
                        <a14:foregroundMark x1="62813" y1="23005" x2="62813" y2="23005"/>
                        <a14:foregroundMark x1="60938" y1="22066" x2="60938" y2="22066"/>
                        <a14:foregroundMark x1="59062" y1="22066" x2="59062" y2="22066"/>
                        <a14:foregroundMark x1="41563" y1="30047" x2="41563" y2="30047"/>
                        <a14:foregroundMark x1="32813" y1="30047" x2="32813" y2="30047"/>
                        <a14:foregroundMark x1="32813" y1="26291" x2="32813" y2="26291"/>
                        <a14:foregroundMark x1="33438" y1="20657" x2="33438" y2="20657"/>
                        <a14:foregroundMark x1="23125" y1="33333" x2="23125" y2="33333"/>
                        <a14:foregroundMark x1="25000" y1="23944" x2="25000" y2="23944"/>
                        <a14:foregroundMark x1="25625" y1="20657" x2="25625" y2="20657"/>
                        <a14:foregroundMark x1="43438" y1="86854" x2="43438" y2="86854"/>
                        <a14:foregroundMark x1="78750" y1="8451" x2="78750" y2="8451"/>
                        <a14:foregroundMark x1="56875" y1="88263" x2="56875" y2="88263"/>
                        <a14:foregroundMark x1="61563" y1="88263" x2="61563" y2="88263"/>
                        <a14:foregroundMark x1="65000" y1="86854" x2="65000" y2="868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1781" y="4157338"/>
            <a:ext cx="2440219" cy="162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B4623C08-50D2-445A-9874-717D6FBD6D90}"/>
              </a:ext>
            </a:extLst>
          </p:cNvPr>
          <p:cNvSpPr txBox="1"/>
          <p:nvPr/>
        </p:nvSpPr>
        <p:spPr>
          <a:xfrm>
            <a:off x="9882045" y="5883900"/>
            <a:ext cx="21796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40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HDMI</a:t>
            </a:r>
            <a:r>
              <a:rPr lang="ja-JP" altLang="en-US" sz="140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対応ディスプレイ</a:t>
            </a:r>
            <a:endParaRPr kumimoji="1" lang="ja-JP" altLang="en-US" sz="1400">
              <a:latin typeface="UD Digi Kyokasho NK-R" panose="02020400000000000000" pitchFamily="18" charset="-128"/>
              <a:ea typeface="UD Digi Kyokasho NK-R" panose="02020400000000000000" pitchFamily="18" charset="-128"/>
            </a:endParaRPr>
          </a:p>
        </p:txBody>
      </p:sp>
      <p:pic>
        <p:nvPicPr>
          <p:cNvPr id="1046" name="Picture 22" descr="ã¨ã¬ã³ã  ã«ã¼ããªã¼ãã¼ USB3.0 9åéè»¢é microSDç¨ ã³ãã¯ã¿ã­ã£ããä» ã³ã³ãã¯ãè¨­è¨ ãã©ãã¯ MR3-C008BK">
            <a:extLst>
              <a:ext uri="{FF2B5EF4-FFF2-40B4-BE49-F238E27FC236}">
                <a16:creationId xmlns:a16="http://schemas.microsoft.com/office/drawing/2014/main" id="{B88E6788-801E-41C4-9672-A7472E664E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4262" b="92787" l="9842" r="96837">
                        <a14:foregroundMark x1="92619" y1="33770" x2="92619" y2="33770"/>
                        <a14:foregroundMark x1="94552" y1="37049" x2="94552" y2="37049"/>
                        <a14:foregroundMark x1="97012" y1="32131" x2="97012" y2="32131"/>
                        <a14:foregroundMark x1="73814" y1="4590" x2="73814" y2="4590"/>
                        <a14:foregroundMark x1="54306" y1="53443" x2="54306" y2="53443"/>
                        <a14:foregroundMark x1="51318" y1="56393" x2="51318" y2="56393"/>
                        <a14:foregroundMark x1="53954" y1="51475" x2="53954" y2="51475"/>
                        <a14:foregroundMark x1="68717" y1="92787" x2="68717" y2="9278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4365"/>
          <a:stretch/>
        </p:blipFill>
        <p:spPr bwMode="auto">
          <a:xfrm>
            <a:off x="4338410" y="2355781"/>
            <a:ext cx="785561" cy="756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>
            <a:extLst>
              <a:ext uri="{FF2B5EF4-FFF2-40B4-BE49-F238E27FC236}">
                <a16:creationId xmlns:a16="http://schemas.microsoft.com/office/drawing/2014/main" id="{D544FEE6-C9EF-45A3-88CC-B7012098DF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702" t="857"/>
          <a:stretch/>
        </p:blipFill>
        <p:spPr bwMode="auto">
          <a:xfrm>
            <a:off x="5346527" y="2012603"/>
            <a:ext cx="820759" cy="1090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7C0F8F95-3E30-4299-A66E-9BDA8CAAE610}"/>
              </a:ext>
            </a:extLst>
          </p:cNvPr>
          <p:cNvSpPr txBox="1"/>
          <p:nvPr/>
        </p:nvSpPr>
        <p:spPr>
          <a:xfrm>
            <a:off x="4346799" y="3227233"/>
            <a:ext cx="18996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microSD</a:t>
            </a:r>
          </a:p>
          <a:p>
            <a:r>
              <a:rPr lang="ja-JP" altLang="en-US" sz="140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リーダー </a:t>
            </a:r>
            <a:r>
              <a:rPr lang="en-US" altLang="ja-JP" sz="140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or </a:t>
            </a:r>
            <a:r>
              <a:rPr lang="ja-JP" altLang="en-US" sz="140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アダプター</a:t>
            </a:r>
            <a:endParaRPr kumimoji="1" lang="en-US" altLang="ja-JP" sz="1400">
              <a:latin typeface="UD Digi Kyokasho NK-R" panose="02020400000000000000" pitchFamily="18" charset="-128"/>
              <a:ea typeface="UD Digi Kyokasho NK-R" panose="02020400000000000000" pitchFamily="18" charset="-128"/>
            </a:endParaRPr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394BEA1E-2751-4AD0-B0D3-C67A99C669FD}"/>
              </a:ext>
            </a:extLst>
          </p:cNvPr>
          <p:cNvSpPr txBox="1"/>
          <p:nvPr/>
        </p:nvSpPr>
        <p:spPr>
          <a:xfrm>
            <a:off x="4938712" y="2862165"/>
            <a:ext cx="3764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40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or</a:t>
            </a:r>
          </a:p>
        </p:txBody>
      </p:sp>
      <p:pic>
        <p:nvPicPr>
          <p:cNvPr id="1054" name="Picture 30">
            <a:extLst>
              <a:ext uri="{FF2B5EF4-FFF2-40B4-BE49-F238E27FC236}">
                <a16:creationId xmlns:a16="http://schemas.microsoft.com/office/drawing/2014/main" id="{7CB530A9-B769-44A2-A470-6BD2BA8712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2014" b="98697" l="3400" r="97000">
                        <a14:foregroundMark x1="6533" y1="61967" x2="6533" y2="61967"/>
                        <a14:foregroundMark x1="3400" y1="65640" x2="3400" y2="65640"/>
                        <a14:foregroundMark x1="92333" y1="92180" x2="92333" y2="92180"/>
                        <a14:foregroundMark x1="96800" y1="90758" x2="97000" y2="90758"/>
                        <a14:foregroundMark x1="94067" y1="98697" x2="94067" y2="98697"/>
                        <a14:foregroundMark x1="56733" y1="2014" x2="56733" y2="201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092" y="4392435"/>
            <a:ext cx="1926482" cy="1083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1312116A-22E3-4385-9C73-B98B1A2DAB6A}"/>
              </a:ext>
            </a:extLst>
          </p:cNvPr>
          <p:cNvSpPr txBox="1"/>
          <p:nvPr/>
        </p:nvSpPr>
        <p:spPr>
          <a:xfrm>
            <a:off x="289893" y="5883900"/>
            <a:ext cx="21796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40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HDMI</a:t>
            </a:r>
            <a:r>
              <a:rPr kumimoji="1" lang="ja-JP" altLang="en-US" sz="140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ケーブル</a:t>
            </a:r>
          </a:p>
        </p:txBody>
      </p:sp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6934D46C-33A0-489D-AFF3-21202AA86569}"/>
              </a:ext>
            </a:extLst>
          </p:cNvPr>
          <p:cNvGrpSpPr/>
          <p:nvPr/>
        </p:nvGrpSpPr>
        <p:grpSpPr>
          <a:xfrm>
            <a:off x="3004357" y="2464129"/>
            <a:ext cx="692728" cy="505961"/>
            <a:chOff x="3004357" y="2464129"/>
            <a:chExt cx="692728" cy="505961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C2E3F266-CF97-40AB-AEA2-4E0AF01B7E8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400" t="78668" r="46509" b="7280"/>
            <a:stretch/>
          </p:blipFill>
          <p:spPr bwMode="auto">
            <a:xfrm>
              <a:off x="3004357" y="2464129"/>
              <a:ext cx="692728" cy="5059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正方形/長方形 4">
              <a:extLst>
                <a:ext uri="{FF2B5EF4-FFF2-40B4-BE49-F238E27FC236}">
                  <a16:creationId xmlns:a16="http://schemas.microsoft.com/office/drawing/2014/main" id="{D9DEEB33-9509-4061-8CB9-CAD5970C2446}"/>
                </a:ext>
              </a:extLst>
            </p:cNvPr>
            <p:cNvSpPr/>
            <p:nvPr/>
          </p:nvSpPr>
          <p:spPr>
            <a:xfrm>
              <a:off x="3106910" y="2573153"/>
              <a:ext cx="212147" cy="15513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822436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D1F1056-9A78-4FBC-9404-54512B6B58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C2CF56FD-E5B9-4837-9E08-22CB731660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>
            <a:normAutofit/>
          </a:bodyPr>
          <a:lstStyle/>
          <a:p>
            <a:r>
              <a:rPr kumimoji="1" lang="ja-JP" altLang="en-US" sz="3600">
                <a:solidFill>
                  <a:schemeClr val="accent1"/>
                </a:solidFill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ラズベリーパイに</a:t>
            </a:r>
            <a:r>
              <a:rPr kumimoji="1" lang="en-US" altLang="ja-JP" sz="3600">
                <a:solidFill>
                  <a:schemeClr val="accent1"/>
                </a:solidFill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OS</a:t>
            </a:r>
            <a:r>
              <a:rPr kumimoji="1" lang="ja-JP" altLang="en-US" sz="3600">
                <a:solidFill>
                  <a:schemeClr val="accent1"/>
                </a:solidFill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を書き込む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659E4B7-86DE-4B00-A707-DD85CE5DB3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3" y="457201"/>
            <a:ext cx="11298933" cy="9144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042" name="Picture 18">
            <a:extLst>
              <a:ext uri="{FF2B5EF4-FFF2-40B4-BE49-F238E27FC236}">
                <a16:creationId xmlns:a16="http://schemas.microsoft.com/office/drawing/2014/main" id="{C03197CD-A42E-49E4-9F41-36C7819FE7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389" b="91779" l="10000" r="90000">
                        <a14:foregroundMark x1="32830" y1="91779" x2="32830" y2="91779"/>
                        <a14:foregroundMark x1="57358" y1="8389" x2="57358" y2="83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162" r="13209"/>
          <a:stretch/>
        </p:blipFill>
        <p:spPr bwMode="auto">
          <a:xfrm>
            <a:off x="7910819" y="936134"/>
            <a:ext cx="1405005" cy="1087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グループ化 2">
            <a:extLst>
              <a:ext uri="{FF2B5EF4-FFF2-40B4-BE49-F238E27FC236}">
                <a16:creationId xmlns:a16="http://schemas.microsoft.com/office/drawing/2014/main" id="{D8F1458F-38D6-4898-9235-901F4367F982}"/>
              </a:ext>
            </a:extLst>
          </p:cNvPr>
          <p:cNvGrpSpPr/>
          <p:nvPr/>
        </p:nvGrpSpPr>
        <p:grpSpPr>
          <a:xfrm>
            <a:off x="9468302" y="1150443"/>
            <a:ext cx="1236051" cy="835154"/>
            <a:chOff x="2101762" y="4454401"/>
            <a:chExt cx="1828876" cy="1235703"/>
          </a:xfrm>
        </p:grpSpPr>
        <p:pic>
          <p:nvPicPr>
            <p:cNvPr id="44" name="Picture 22" descr="ã¨ã¬ã³ã  ã«ã¼ããªã¼ãã¼ USB3.0 9åéè»¢é microSDç¨ ã³ãã¯ã¿ã­ã£ããä» ã³ã³ãã¯ãè¨­è¨ ãã©ãã¯ MR3-C008BK">
              <a:extLst>
                <a:ext uri="{FF2B5EF4-FFF2-40B4-BE49-F238E27FC236}">
                  <a16:creationId xmlns:a16="http://schemas.microsoft.com/office/drawing/2014/main" id="{B1BD8F33-C957-4D11-8E39-727E2EB5034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4262" b="92787" l="9842" r="96837">
                          <a14:foregroundMark x1="92619" y1="33770" x2="92619" y2="33770"/>
                          <a14:foregroundMark x1="94552" y1="37049" x2="94552" y2="37049"/>
                          <a14:foregroundMark x1="97012" y1="32131" x2="97012" y2="32131"/>
                          <a14:foregroundMark x1="73814" y1="4590" x2="73814" y2="4590"/>
                          <a14:foregroundMark x1="54306" y1="53443" x2="54306" y2="53443"/>
                          <a14:foregroundMark x1="51318" y1="56393" x2="51318" y2="56393"/>
                          <a14:foregroundMark x1="53954" y1="51475" x2="53954" y2="51475"/>
                          <a14:foregroundMark x1="68717" y1="92787" x2="68717" y2="9278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365"/>
            <a:stretch/>
          </p:blipFill>
          <p:spPr bwMode="auto">
            <a:xfrm>
              <a:off x="2101762" y="4797579"/>
              <a:ext cx="785561" cy="7568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5" name="Picture 26">
              <a:extLst>
                <a:ext uri="{FF2B5EF4-FFF2-40B4-BE49-F238E27FC236}">
                  <a16:creationId xmlns:a16="http://schemas.microsoft.com/office/drawing/2014/main" id="{B039641A-68ED-44DA-9377-1DFA14F3CAA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702" t="857"/>
            <a:stretch/>
          </p:blipFill>
          <p:spPr bwMode="auto">
            <a:xfrm>
              <a:off x="3109879" y="4454401"/>
              <a:ext cx="820759" cy="10908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7" name="テキスト ボックス 46">
              <a:extLst>
                <a:ext uri="{FF2B5EF4-FFF2-40B4-BE49-F238E27FC236}">
                  <a16:creationId xmlns:a16="http://schemas.microsoft.com/office/drawing/2014/main" id="{D028DEA2-5F04-4CC2-825A-F57140E38DA4}"/>
                </a:ext>
              </a:extLst>
            </p:cNvPr>
            <p:cNvSpPr txBox="1"/>
            <p:nvPr/>
          </p:nvSpPr>
          <p:spPr>
            <a:xfrm>
              <a:off x="2605821" y="5325793"/>
              <a:ext cx="785562" cy="3643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1000">
                  <a:latin typeface="UD Digi Kyokasho NK-R" panose="02020400000000000000" pitchFamily="18" charset="-128"/>
                  <a:ea typeface="UD Digi Kyokasho NK-R" panose="02020400000000000000" pitchFamily="18" charset="-128"/>
                </a:rPr>
                <a:t>or</a:t>
              </a:r>
            </a:p>
          </p:txBody>
        </p:sp>
      </p:grp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4CBF3748-BC03-4C92-9ABC-FC68E47AA4D2}"/>
              </a:ext>
            </a:extLst>
          </p:cNvPr>
          <p:cNvSpPr/>
          <p:nvPr/>
        </p:nvSpPr>
        <p:spPr>
          <a:xfrm>
            <a:off x="446533" y="2574530"/>
            <a:ext cx="11029616" cy="32624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altLang="ja-JP" sz="240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PC</a:t>
            </a:r>
            <a:r>
              <a:rPr lang="ja-JP" altLang="en-US" sz="240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で下記</a:t>
            </a:r>
            <a:r>
              <a:rPr lang="en-US" altLang="ja-JP" sz="240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URL</a:t>
            </a:r>
            <a:r>
              <a:rPr lang="ja-JP" altLang="en-US" sz="240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にアクセスし</a:t>
            </a:r>
            <a:r>
              <a:rPr lang="en-US" altLang="ja-JP" sz="240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, </a:t>
            </a:r>
            <a:r>
              <a:rPr lang="ja-JP" altLang="en-US" sz="240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イメージファイルをダウンロード</a:t>
            </a:r>
            <a:br>
              <a:rPr lang="en-US" altLang="ja-JP" sz="240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</a:br>
            <a:r>
              <a:rPr lang="en-US" altLang="ja-JP" sz="160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Raspbian Buster with desktop and recommended software (2GB)</a:t>
            </a:r>
            <a:br>
              <a:rPr lang="en-US" altLang="ja-JP" sz="160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</a:br>
            <a:r>
              <a:rPr lang="en-US" altLang="ja-JP" sz="160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Download ZIP</a:t>
            </a:r>
            <a:br>
              <a:rPr lang="en-US" altLang="ja-JP" sz="240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</a:br>
            <a:r>
              <a:rPr lang="en-US" altLang="ja-JP">
                <a:latin typeface="UD Digi Kyokasho NK-R" panose="02020400000000000000" pitchFamily="18" charset="-128"/>
                <a:ea typeface="UD Digi Kyokasho NK-R" panose="02020400000000000000" pitchFamily="18" charset="-128"/>
                <a:hlinkClick r:id="rId7"/>
              </a:rPr>
              <a:t>https://www.raspberrypi.org/downloads/raspbian/</a:t>
            </a:r>
            <a:endParaRPr lang="en-US" altLang="ja-JP">
              <a:latin typeface="UD Digi Kyokasho NK-R" panose="02020400000000000000" pitchFamily="18" charset="-128"/>
              <a:ea typeface="UD Digi Kyokasho NK-R" panose="02020400000000000000" pitchFamily="18" charset="-128"/>
            </a:endParaRPr>
          </a:p>
          <a:p>
            <a:pPr marL="457200" indent="-457200">
              <a:buFont typeface="+mj-lt"/>
              <a:buAutoNum type="arabicPeriod"/>
            </a:pPr>
            <a:endParaRPr lang="en-US" altLang="ja-JP" sz="2400">
              <a:latin typeface="UD Digi Kyokasho NK-R" panose="02020400000000000000" pitchFamily="18" charset="-128"/>
              <a:ea typeface="UD Digi Kyokasho NK-R" panose="02020400000000000000" pitchFamily="18" charset="-128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altLang="ja-JP" sz="240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SD</a:t>
            </a:r>
            <a:r>
              <a:rPr lang="ja-JP" altLang="en-US" sz="240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カードをフォーマットする</a:t>
            </a:r>
            <a:br>
              <a:rPr lang="en-US" altLang="ja-JP" sz="240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</a:br>
            <a:r>
              <a:rPr lang="en-US" altLang="ja-JP">
                <a:latin typeface="UD Digi Kyokasho NK-R" panose="02020400000000000000" pitchFamily="18" charset="-128"/>
                <a:ea typeface="UD Digi Kyokasho NK-R" panose="02020400000000000000" pitchFamily="18" charset="-128"/>
                <a:hlinkClick r:id="rId8"/>
              </a:rPr>
              <a:t>https://www.sdcard.org/downloads/formatter/</a:t>
            </a:r>
            <a:endParaRPr lang="en-US" altLang="ja-JP">
              <a:latin typeface="UD Digi Kyokasho NK-R" panose="02020400000000000000" pitchFamily="18" charset="-128"/>
              <a:ea typeface="UD Digi Kyokasho NK-R" panose="02020400000000000000" pitchFamily="18" charset="-128"/>
            </a:endParaRPr>
          </a:p>
          <a:p>
            <a:pPr marL="457200" indent="-457200">
              <a:buFont typeface="+mj-lt"/>
              <a:buAutoNum type="arabicPeriod"/>
            </a:pPr>
            <a:endParaRPr lang="en-US" altLang="ja-JP" sz="2400">
              <a:latin typeface="UD Digi Kyokasho NK-R" panose="02020400000000000000" pitchFamily="18" charset="-128"/>
              <a:ea typeface="UD Digi Kyokasho NK-R" panose="02020400000000000000" pitchFamily="18" charset="-128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altLang="ja-JP" sz="240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SD</a:t>
            </a:r>
            <a:r>
              <a:rPr lang="ja-JP" altLang="en-US" sz="240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カードにイメージファイルを書き込む</a:t>
            </a:r>
            <a:br>
              <a:rPr lang="en-US" altLang="ja-JP" sz="240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</a:br>
            <a:r>
              <a:rPr lang="en-US" altLang="ja-JP">
                <a:latin typeface="UD Digi Kyokasho NK-R" panose="02020400000000000000" pitchFamily="18" charset="-128"/>
                <a:ea typeface="UD Digi Kyokasho NK-R" panose="02020400000000000000" pitchFamily="18" charset="-128"/>
                <a:hlinkClick r:id="rId9"/>
              </a:rPr>
              <a:t>https://www.balena.io/etcher/</a:t>
            </a:r>
            <a:endParaRPr lang="en-US" altLang="ja-JP">
              <a:latin typeface="UD Digi Kyokasho NK-R" panose="02020400000000000000" pitchFamily="18" charset="-128"/>
              <a:ea typeface="UD Digi Kyokasho NK-R" panose="02020400000000000000" pitchFamily="18" charset="-128"/>
            </a:endParaRPr>
          </a:p>
        </p:txBody>
      </p:sp>
      <p:grpSp>
        <p:nvGrpSpPr>
          <p:cNvPr id="57" name="グループ化 56">
            <a:extLst>
              <a:ext uri="{FF2B5EF4-FFF2-40B4-BE49-F238E27FC236}">
                <a16:creationId xmlns:a16="http://schemas.microsoft.com/office/drawing/2014/main" id="{5211CB07-7C5E-4816-92B9-EEE4AA8183FF}"/>
              </a:ext>
            </a:extLst>
          </p:cNvPr>
          <p:cNvGrpSpPr/>
          <p:nvPr/>
        </p:nvGrpSpPr>
        <p:grpSpPr>
          <a:xfrm>
            <a:off x="11191806" y="1356525"/>
            <a:ext cx="692728" cy="505961"/>
            <a:chOff x="3004357" y="2464129"/>
            <a:chExt cx="692728" cy="505961"/>
          </a:xfrm>
        </p:grpSpPr>
        <p:pic>
          <p:nvPicPr>
            <p:cNvPr id="58" name="Picture 6">
              <a:extLst>
                <a:ext uri="{FF2B5EF4-FFF2-40B4-BE49-F238E27FC236}">
                  <a16:creationId xmlns:a16="http://schemas.microsoft.com/office/drawing/2014/main" id="{621F112E-F26D-4C07-A688-3A298891D4D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400" t="78668" r="46509" b="7280"/>
            <a:stretch/>
          </p:blipFill>
          <p:spPr bwMode="auto">
            <a:xfrm>
              <a:off x="3004357" y="2464129"/>
              <a:ext cx="692728" cy="5059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正方形/長方形 58">
              <a:extLst>
                <a:ext uri="{FF2B5EF4-FFF2-40B4-BE49-F238E27FC236}">
                  <a16:creationId xmlns:a16="http://schemas.microsoft.com/office/drawing/2014/main" id="{0564FDE1-9C15-41D3-BAB8-E1B824771021}"/>
                </a:ext>
              </a:extLst>
            </p:cNvPr>
            <p:cNvSpPr/>
            <p:nvPr/>
          </p:nvSpPr>
          <p:spPr>
            <a:xfrm>
              <a:off x="3106910" y="2573153"/>
              <a:ext cx="212147" cy="15513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pic>
        <p:nvPicPr>
          <p:cNvPr id="9" name="図 8">
            <a:extLst>
              <a:ext uri="{FF2B5EF4-FFF2-40B4-BE49-F238E27FC236}">
                <a16:creationId xmlns:a16="http://schemas.microsoft.com/office/drawing/2014/main" id="{6BB45BC9-AD48-4F6B-AD01-24CEEEA48A3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475946" y="3901721"/>
            <a:ext cx="4408588" cy="2546513"/>
          </a:xfrm>
          <a:prstGeom prst="rect">
            <a:avLst/>
          </a:prstGeom>
        </p:spPr>
      </p:pic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9977665F-A63A-4EC2-BEB6-26199C144A2A}"/>
              </a:ext>
            </a:extLst>
          </p:cNvPr>
          <p:cNvSpPr/>
          <p:nvPr/>
        </p:nvSpPr>
        <p:spPr>
          <a:xfrm>
            <a:off x="10322369" y="6086436"/>
            <a:ext cx="1038922" cy="307950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306914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D1F1056-9A78-4FBC-9404-54512B6B58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C2CF56FD-E5B9-4837-9E08-22CB731660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>
            <a:normAutofit/>
          </a:bodyPr>
          <a:lstStyle/>
          <a:p>
            <a:r>
              <a:rPr kumimoji="1" lang="ja-JP" altLang="en-US" sz="3600">
                <a:solidFill>
                  <a:schemeClr val="accent1"/>
                </a:solidFill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ラズベリーパイを起動する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659E4B7-86DE-4B00-A707-DD85CE5DB3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3" y="457201"/>
            <a:ext cx="11298933" cy="9144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4CBF3748-BC03-4C92-9ABC-FC68E47AA4D2}"/>
              </a:ext>
            </a:extLst>
          </p:cNvPr>
          <p:cNvSpPr/>
          <p:nvPr/>
        </p:nvSpPr>
        <p:spPr>
          <a:xfrm>
            <a:off x="446533" y="5159873"/>
            <a:ext cx="1102961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ja-JP" altLang="en-US" sz="240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ラズパイ本体にキーボード、マウス、ディスプレイを接続し、</a:t>
            </a:r>
            <a:r>
              <a:rPr lang="en-US" altLang="ja-JP" sz="240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microSD</a:t>
            </a:r>
            <a:r>
              <a:rPr lang="ja-JP" altLang="en-US" sz="240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カードを入れる</a:t>
            </a:r>
            <a:endParaRPr lang="en-US" altLang="ja-JP" sz="2400">
              <a:latin typeface="UD Digi Kyokasho NK-R" panose="02020400000000000000" pitchFamily="18" charset="-128"/>
              <a:ea typeface="UD Digi Kyokasho NK-R" panose="02020400000000000000" pitchFamily="18" charset="-128"/>
            </a:endParaRPr>
          </a:p>
          <a:p>
            <a:pPr marL="457200" indent="-457200">
              <a:buFont typeface="+mj-lt"/>
              <a:buAutoNum type="arabicPeriod"/>
            </a:pPr>
            <a:endParaRPr lang="en-US" altLang="ja-JP" sz="2400">
              <a:latin typeface="UD Digi Kyokasho NK-R" panose="02020400000000000000" pitchFamily="18" charset="-128"/>
              <a:ea typeface="UD Digi Kyokasho NK-R" panose="02020400000000000000" pitchFamily="18" charset="-128"/>
            </a:endParaRPr>
          </a:p>
          <a:p>
            <a:pPr marL="457200" indent="-457200">
              <a:buFont typeface="+mj-lt"/>
              <a:buAutoNum type="arabicPeriod"/>
            </a:pPr>
            <a:r>
              <a:rPr lang="ja-JP" altLang="en-US" sz="240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最後に電源ケーブルを接続する → ラズパイが起動</a:t>
            </a:r>
            <a:endParaRPr lang="en-US" altLang="ja-JP" sz="2400">
              <a:latin typeface="UD Digi Kyokasho NK-R" panose="02020400000000000000" pitchFamily="18" charset="-128"/>
              <a:ea typeface="UD Digi Kyokasho NK-R" panose="02020400000000000000" pitchFamily="18" charset="-128"/>
            </a:endParaRPr>
          </a:p>
        </p:txBody>
      </p:sp>
      <p:pic>
        <p:nvPicPr>
          <p:cNvPr id="17" name="Picture 20" descr="æã">
            <a:extLst>
              <a:ext uri="{FF2B5EF4-FFF2-40B4-BE49-F238E27FC236}">
                <a16:creationId xmlns:a16="http://schemas.microsoft.com/office/drawing/2014/main" id="{CED86D36-83C5-4024-804E-5C2ED2F23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451" b="90141" l="10000" r="90000">
                        <a14:foregroundMark x1="44375" y1="89671" x2="44375" y2="89671"/>
                        <a14:foregroundMark x1="34688" y1="89671" x2="34688" y2="89671"/>
                        <a14:foregroundMark x1="59375" y1="88732" x2="59375" y2="88732"/>
                        <a14:foregroundMark x1="34688" y1="90141" x2="34688" y2="90141"/>
                        <a14:foregroundMark x1="34688" y1="90141" x2="34688" y2="90141"/>
                        <a14:foregroundMark x1="35938" y1="88732" x2="35938" y2="88732"/>
                        <a14:foregroundMark x1="33438" y1="35211" x2="33438" y2="35211"/>
                        <a14:foregroundMark x1="33438" y1="35211" x2="33438" y2="35211"/>
                        <a14:foregroundMark x1="42188" y1="30047" x2="42188" y2="30047"/>
                        <a14:foregroundMark x1="42188" y1="26291" x2="42188" y2="26291"/>
                        <a14:foregroundMark x1="66250" y1="24883" x2="66250" y2="24883"/>
                        <a14:foregroundMark x1="75938" y1="23005" x2="75938" y2="23005"/>
                        <a14:foregroundMark x1="74063" y1="23005" x2="74063" y2="23005"/>
                        <a14:foregroundMark x1="62813" y1="23005" x2="62813" y2="23005"/>
                        <a14:foregroundMark x1="60938" y1="22066" x2="60938" y2="22066"/>
                        <a14:foregroundMark x1="59062" y1="22066" x2="59062" y2="22066"/>
                        <a14:foregroundMark x1="41563" y1="30047" x2="41563" y2="30047"/>
                        <a14:foregroundMark x1="32813" y1="30047" x2="32813" y2="30047"/>
                        <a14:foregroundMark x1="32813" y1="26291" x2="32813" y2="26291"/>
                        <a14:foregroundMark x1="33438" y1="20657" x2="33438" y2="20657"/>
                        <a14:foregroundMark x1="23125" y1="33333" x2="23125" y2="33333"/>
                        <a14:foregroundMark x1="25000" y1="23944" x2="25000" y2="23944"/>
                        <a14:foregroundMark x1="25625" y1="20657" x2="25625" y2="20657"/>
                        <a14:foregroundMark x1="43438" y1="86854" x2="43438" y2="86854"/>
                        <a14:foregroundMark x1="78750" y1="8451" x2="78750" y2="8451"/>
                        <a14:foregroundMark x1="56875" y1="88263" x2="56875" y2="88263"/>
                        <a14:foregroundMark x1="61563" y1="88263" x2="61563" y2="88263"/>
                        <a14:foregroundMark x1="65000" y1="86854" x2="65000" y2="868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0422" y="2266019"/>
            <a:ext cx="2440219" cy="162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71A3B069-8D62-4391-BFAC-69E1499939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9907" y="2866926"/>
            <a:ext cx="1099816" cy="747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8" descr="Main Photo">
            <a:extLst>
              <a:ext uri="{FF2B5EF4-FFF2-40B4-BE49-F238E27FC236}">
                <a16:creationId xmlns:a16="http://schemas.microsoft.com/office/drawing/2014/main" id="{08D779E0-AD05-4678-A6CD-1C1D3AE742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45" t="18461" r="9645" b="18461"/>
          <a:stretch/>
        </p:blipFill>
        <p:spPr bwMode="auto">
          <a:xfrm>
            <a:off x="1031081" y="3929093"/>
            <a:ext cx="2177651" cy="680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0" descr="MX Anywhere 2S">
            <a:extLst>
              <a:ext uri="{FF2B5EF4-FFF2-40B4-BE49-F238E27FC236}">
                <a16:creationId xmlns:a16="http://schemas.microsoft.com/office/drawing/2014/main" id="{71A29E32-314C-43B4-8966-4E1BED475F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3755" y="4020109"/>
            <a:ext cx="681008" cy="584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グループ化 25">
            <a:extLst>
              <a:ext uri="{FF2B5EF4-FFF2-40B4-BE49-F238E27FC236}">
                <a16:creationId xmlns:a16="http://schemas.microsoft.com/office/drawing/2014/main" id="{BA60F408-C26D-44BE-BD40-2823962C8BB5}"/>
              </a:ext>
            </a:extLst>
          </p:cNvPr>
          <p:cNvGrpSpPr/>
          <p:nvPr/>
        </p:nvGrpSpPr>
        <p:grpSpPr>
          <a:xfrm>
            <a:off x="1344311" y="3050909"/>
            <a:ext cx="517657" cy="378091"/>
            <a:chOff x="3004357" y="2464129"/>
            <a:chExt cx="692728" cy="505961"/>
          </a:xfrm>
        </p:grpSpPr>
        <p:pic>
          <p:nvPicPr>
            <p:cNvPr id="27" name="Picture 6">
              <a:extLst>
                <a:ext uri="{FF2B5EF4-FFF2-40B4-BE49-F238E27FC236}">
                  <a16:creationId xmlns:a16="http://schemas.microsoft.com/office/drawing/2014/main" id="{EC341E36-7AFF-43AB-BC84-ABFCE3934EE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400" t="78668" r="46509" b="7280"/>
            <a:stretch/>
          </p:blipFill>
          <p:spPr bwMode="auto">
            <a:xfrm>
              <a:off x="3004357" y="2464129"/>
              <a:ext cx="692728" cy="5059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正方形/長方形 27">
              <a:extLst>
                <a:ext uri="{FF2B5EF4-FFF2-40B4-BE49-F238E27FC236}">
                  <a16:creationId xmlns:a16="http://schemas.microsoft.com/office/drawing/2014/main" id="{515D14EA-60F7-41FC-9988-9FD5A4C4CCF5}"/>
                </a:ext>
              </a:extLst>
            </p:cNvPr>
            <p:cNvSpPr/>
            <p:nvPr/>
          </p:nvSpPr>
          <p:spPr>
            <a:xfrm>
              <a:off x="3106910" y="2573153"/>
              <a:ext cx="212147" cy="15513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cxnSp>
        <p:nvCxnSpPr>
          <p:cNvPr id="12" name="コネクタ: カギ線 11">
            <a:extLst>
              <a:ext uri="{FF2B5EF4-FFF2-40B4-BE49-F238E27FC236}">
                <a16:creationId xmlns:a16="http://schemas.microsoft.com/office/drawing/2014/main" id="{15C2E6B7-5305-4437-94C2-16D0A67D079A}"/>
              </a:ext>
            </a:extLst>
          </p:cNvPr>
          <p:cNvCxnSpPr>
            <a:cxnSpLocks/>
            <a:endCxn id="39" idx="1"/>
          </p:cNvCxnSpPr>
          <p:nvPr/>
        </p:nvCxnSpPr>
        <p:spPr>
          <a:xfrm>
            <a:off x="7256962" y="2828089"/>
            <a:ext cx="703112" cy="412775"/>
          </a:xfrm>
          <a:prstGeom prst="bentConnector3">
            <a:avLst>
              <a:gd name="adj1" fmla="val -1478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コネクタ: カギ線 30">
            <a:extLst>
              <a:ext uri="{FF2B5EF4-FFF2-40B4-BE49-F238E27FC236}">
                <a16:creationId xmlns:a16="http://schemas.microsoft.com/office/drawing/2014/main" id="{250C542D-98B9-464B-A3E8-C2C3F8527D87}"/>
              </a:ext>
            </a:extLst>
          </p:cNvPr>
          <p:cNvCxnSpPr>
            <a:cxnSpLocks/>
            <a:stCxn id="19" idx="2"/>
            <a:endCxn id="22" idx="0"/>
          </p:cNvCxnSpPr>
          <p:nvPr/>
        </p:nvCxnSpPr>
        <p:spPr>
          <a:xfrm rot="5400000">
            <a:off x="2237715" y="3496993"/>
            <a:ext cx="314292" cy="549908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コネクタ: カギ線 33">
            <a:extLst>
              <a:ext uri="{FF2B5EF4-FFF2-40B4-BE49-F238E27FC236}">
                <a16:creationId xmlns:a16="http://schemas.microsoft.com/office/drawing/2014/main" id="{192AACD3-776E-4D15-92D2-280D39F32FBE}"/>
              </a:ext>
            </a:extLst>
          </p:cNvPr>
          <p:cNvCxnSpPr>
            <a:cxnSpLocks/>
            <a:endCxn id="19" idx="0"/>
          </p:cNvCxnSpPr>
          <p:nvPr/>
        </p:nvCxnSpPr>
        <p:spPr>
          <a:xfrm rot="10800000">
            <a:off x="2669816" y="2866926"/>
            <a:ext cx="1317721" cy="221532"/>
          </a:xfrm>
          <a:prstGeom prst="bentConnector4">
            <a:avLst>
              <a:gd name="adj1" fmla="val 47205"/>
              <a:gd name="adj2" fmla="val 203191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20" descr="æã">
            <a:extLst>
              <a:ext uri="{FF2B5EF4-FFF2-40B4-BE49-F238E27FC236}">
                <a16:creationId xmlns:a16="http://schemas.microsoft.com/office/drawing/2014/main" id="{7E76C69D-4DEE-41E0-AD78-54858831CC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451" b="90141" l="10000" r="90000">
                        <a14:foregroundMark x1="44375" y1="89671" x2="44375" y2="89671"/>
                        <a14:foregroundMark x1="34688" y1="89671" x2="34688" y2="89671"/>
                        <a14:foregroundMark x1="59375" y1="88732" x2="59375" y2="88732"/>
                        <a14:foregroundMark x1="34688" y1="90141" x2="34688" y2="90141"/>
                        <a14:foregroundMark x1="34688" y1="90141" x2="34688" y2="90141"/>
                        <a14:foregroundMark x1="35938" y1="88732" x2="35938" y2="88732"/>
                        <a14:foregroundMark x1="33438" y1="35211" x2="33438" y2="35211"/>
                        <a14:foregroundMark x1="33438" y1="35211" x2="33438" y2="35211"/>
                        <a14:foregroundMark x1="42188" y1="30047" x2="42188" y2="30047"/>
                        <a14:foregroundMark x1="42188" y1="26291" x2="42188" y2="26291"/>
                        <a14:foregroundMark x1="66250" y1="24883" x2="66250" y2="24883"/>
                        <a14:foregroundMark x1="75938" y1="23005" x2="75938" y2="23005"/>
                        <a14:foregroundMark x1="74063" y1="23005" x2="74063" y2="23005"/>
                        <a14:foregroundMark x1="62813" y1="23005" x2="62813" y2="23005"/>
                        <a14:foregroundMark x1="60938" y1="22066" x2="60938" y2="22066"/>
                        <a14:foregroundMark x1="59062" y1="22066" x2="59062" y2="22066"/>
                        <a14:foregroundMark x1="41563" y1="30047" x2="41563" y2="30047"/>
                        <a14:foregroundMark x1="32813" y1="30047" x2="32813" y2="30047"/>
                        <a14:foregroundMark x1="32813" y1="26291" x2="32813" y2="26291"/>
                        <a14:foregroundMark x1="33438" y1="20657" x2="33438" y2="20657"/>
                        <a14:foregroundMark x1="23125" y1="33333" x2="23125" y2="33333"/>
                        <a14:foregroundMark x1="25000" y1="23944" x2="25000" y2="23944"/>
                        <a14:foregroundMark x1="25625" y1="20657" x2="25625" y2="20657"/>
                        <a14:foregroundMark x1="43438" y1="86854" x2="43438" y2="86854"/>
                        <a14:foregroundMark x1="78750" y1="8451" x2="78750" y2="8451"/>
                        <a14:foregroundMark x1="56875" y1="88263" x2="56875" y2="88263"/>
                        <a14:foregroundMark x1="61563" y1="88263" x2="61563" y2="88263"/>
                        <a14:foregroundMark x1="65000" y1="86854" x2="65000" y2="868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0589" y="2266019"/>
            <a:ext cx="2440219" cy="162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4">
            <a:extLst>
              <a:ext uri="{FF2B5EF4-FFF2-40B4-BE49-F238E27FC236}">
                <a16:creationId xmlns:a16="http://schemas.microsoft.com/office/drawing/2014/main" id="{E0CA5DE2-2919-4EAC-9397-07166928F3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0074" y="2866926"/>
            <a:ext cx="1099816" cy="747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8" descr="Main Photo">
            <a:extLst>
              <a:ext uri="{FF2B5EF4-FFF2-40B4-BE49-F238E27FC236}">
                <a16:creationId xmlns:a16="http://schemas.microsoft.com/office/drawing/2014/main" id="{3B65B27F-1ACB-4087-AEC7-6855EB7C92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45" t="18461" r="9645" b="18461"/>
          <a:stretch/>
        </p:blipFill>
        <p:spPr bwMode="auto">
          <a:xfrm>
            <a:off x="6871248" y="3929093"/>
            <a:ext cx="2177651" cy="680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10" descr="MX Anywhere 2S">
            <a:extLst>
              <a:ext uri="{FF2B5EF4-FFF2-40B4-BE49-F238E27FC236}">
                <a16:creationId xmlns:a16="http://schemas.microsoft.com/office/drawing/2014/main" id="{FB34655C-C27A-4B90-B46A-DCC2D81D0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3922" y="4077259"/>
            <a:ext cx="681008" cy="584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ãã³ã³ã»ã³ã ãããã¨ããã®ç»åæ¤ç´¢çµæ">
            <a:extLst>
              <a:ext uri="{FF2B5EF4-FFF2-40B4-BE49-F238E27FC236}">
                <a16:creationId xmlns:a16="http://schemas.microsoft.com/office/drawing/2014/main" id="{EC87DD8D-5435-4448-8AF6-9DF88B1312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5949" y="1915090"/>
            <a:ext cx="989471" cy="994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矢印: 右 29">
            <a:extLst>
              <a:ext uri="{FF2B5EF4-FFF2-40B4-BE49-F238E27FC236}">
                <a16:creationId xmlns:a16="http://schemas.microsoft.com/office/drawing/2014/main" id="{83FD2F3C-24D1-4098-93CE-0F8BE37EFA23}"/>
              </a:ext>
            </a:extLst>
          </p:cNvPr>
          <p:cNvSpPr/>
          <p:nvPr/>
        </p:nvSpPr>
        <p:spPr>
          <a:xfrm>
            <a:off x="1890543" y="3080264"/>
            <a:ext cx="158532" cy="410418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テキスト ボックス 51">
            <a:extLst>
              <a:ext uri="{FF2B5EF4-FFF2-40B4-BE49-F238E27FC236}">
                <a16:creationId xmlns:a16="http://schemas.microsoft.com/office/drawing/2014/main" id="{2F6CDA25-3598-4703-842A-240703312524}"/>
              </a:ext>
            </a:extLst>
          </p:cNvPr>
          <p:cNvSpPr txBox="1"/>
          <p:nvPr/>
        </p:nvSpPr>
        <p:spPr>
          <a:xfrm>
            <a:off x="2560234" y="2371577"/>
            <a:ext cx="10997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40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HDMI</a:t>
            </a:r>
            <a:endParaRPr kumimoji="1" lang="en-US" altLang="ja-JP" sz="1400">
              <a:latin typeface="UD Digi Kyokasho NK-R" panose="02020400000000000000" pitchFamily="18" charset="-128"/>
              <a:ea typeface="UD Digi Kyokasho NK-R" panose="02020400000000000000" pitchFamily="18" charset="-128"/>
            </a:endParaRPr>
          </a:p>
        </p:txBody>
      </p:sp>
      <p:sp>
        <p:nvSpPr>
          <p:cNvPr id="53" name="テキスト ボックス 52">
            <a:extLst>
              <a:ext uri="{FF2B5EF4-FFF2-40B4-BE49-F238E27FC236}">
                <a16:creationId xmlns:a16="http://schemas.microsoft.com/office/drawing/2014/main" id="{A41A315C-7780-4806-9542-78C236C3CA01}"/>
              </a:ext>
            </a:extLst>
          </p:cNvPr>
          <p:cNvSpPr txBox="1"/>
          <p:nvPr/>
        </p:nvSpPr>
        <p:spPr>
          <a:xfrm>
            <a:off x="1580258" y="3687739"/>
            <a:ext cx="10997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40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USB</a:t>
            </a:r>
            <a:endParaRPr kumimoji="1" lang="en-US" altLang="ja-JP" sz="1400">
              <a:latin typeface="UD Digi Kyokasho NK-R" panose="02020400000000000000" pitchFamily="18" charset="-128"/>
              <a:ea typeface="UD Digi Kyokasho NK-R" panose="020204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567180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D1F1056-9A78-4FBC-9404-54512B6B58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C2CF56FD-E5B9-4837-9E08-22CB731660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>
            <a:normAutofit/>
          </a:bodyPr>
          <a:lstStyle/>
          <a:p>
            <a:r>
              <a:rPr kumimoji="1" lang="ja-JP" altLang="en-US" sz="3600">
                <a:solidFill>
                  <a:schemeClr val="accent1"/>
                </a:solidFill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ラズパイを有線</a:t>
            </a:r>
            <a:r>
              <a:rPr kumimoji="1" lang="en-US" altLang="ja-JP" sz="3600">
                <a:solidFill>
                  <a:schemeClr val="accent1"/>
                </a:solidFill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LAN</a:t>
            </a:r>
            <a:r>
              <a:rPr kumimoji="1" lang="ja-JP" altLang="en-US" sz="3600">
                <a:solidFill>
                  <a:schemeClr val="accent1"/>
                </a:solidFill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で繋げる （</a:t>
            </a:r>
            <a:r>
              <a:rPr kumimoji="1" lang="en-US" altLang="ja-JP" sz="3600">
                <a:solidFill>
                  <a:schemeClr val="accent1"/>
                </a:solidFill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1/4</a:t>
            </a:r>
            <a:r>
              <a:rPr kumimoji="1" lang="ja-JP" altLang="en-US" sz="3600">
                <a:solidFill>
                  <a:schemeClr val="accent1"/>
                </a:solidFill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）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659E4B7-86DE-4B00-A707-DD85CE5DB3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3" y="457201"/>
            <a:ext cx="11298933" cy="9144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4CBF3748-BC03-4C92-9ABC-FC68E47AA4D2}"/>
              </a:ext>
            </a:extLst>
          </p:cNvPr>
          <p:cNvSpPr/>
          <p:nvPr/>
        </p:nvSpPr>
        <p:spPr>
          <a:xfrm>
            <a:off x="722341" y="5232514"/>
            <a:ext cx="480174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シンプルでわかりやすい反面、</a:t>
            </a:r>
            <a:endParaRPr lang="en-US" altLang="ja-JP">
              <a:latin typeface="UD Digi Kyokasho NK-R" panose="02020400000000000000" pitchFamily="18" charset="-128"/>
              <a:ea typeface="UD Digi Kyokasho NK-R" panose="02020400000000000000" pitchFamily="18" charset="-128"/>
            </a:endParaRPr>
          </a:p>
          <a:p>
            <a:r>
              <a:rPr lang="ja-JP" altLang="en-US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パソコンで調べながら、ラズパイをいじる場合、</a:t>
            </a:r>
            <a:endParaRPr lang="en-US" altLang="ja-JP">
              <a:latin typeface="UD Digi Kyokasho NK-R" panose="02020400000000000000" pitchFamily="18" charset="-128"/>
              <a:ea typeface="UD Digi Kyokasho NK-R" panose="02020400000000000000" pitchFamily="18" charset="-128"/>
            </a:endParaRPr>
          </a:p>
          <a:p>
            <a:r>
              <a:rPr lang="ja-JP" altLang="en-US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キーボードやマウスが２つずつあり混乱する</a:t>
            </a:r>
            <a:endParaRPr lang="en-US" altLang="ja-JP">
              <a:latin typeface="UD Digi Kyokasho NK-R" panose="02020400000000000000" pitchFamily="18" charset="-128"/>
              <a:ea typeface="UD Digi Kyokasho NK-R" panose="02020400000000000000" pitchFamily="18" charset="-128"/>
            </a:endParaRPr>
          </a:p>
        </p:txBody>
      </p:sp>
      <p:pic>
        <p:nvPicPr>
          <p:cNvPr id="17" name="Picture 20" descr="æã">
            <a:extLst>
              <a:ext uri="{FF2B5EF4-FFF2-40B4-BE49-F238E27FC236}">
                <a16:creationId xmlns:a16="http://schemas.microsoft.com/office/drawing/2014/main" id="{CED86D36-83C5-4024-804E-5C2ED2F23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451" b="90141" l="10000" r="90000">
                        <a14:foregroundMark x1="44375" y1="89671" x2="44375" y2="89671"/>
                        <a14:foregroundMark x1="34688" y1="89671" x2="34688" y2="89671"/>
                        <a14:foregroundMark x1="59375" y1="88732" x2="59375" y2="88732"/>
                        <a14:foregroundMark x1="34688" y1="90141" x2="34688" y2="90141"/>
                        <a14:foregroundMark x1="34688" y1="90141" x2="34688" y2="90141"/>
                        <a14:foregroundMark x1="35938" y1="88732" x2="35938" y2="88732"/>
                        <a14:foregroundMark x1="33438" y1="35211" x2="33438" y2="35211"/>
                        <a14:foregroundMark x1="33438" y1="35211" x2="33438" y2="35211"/>
                        <a14:foregroundMark x1="42188" y1="30047" x2="42188" y2="30047"/>
                        <a14:foregroundMark x1="42188" y1="26291" x2="42188" y2="26291"/>
                        <a14:foregroundMark x1="66250" y1="24883" x2="66250" y2="24883"/>
                        <a14:foregroundMark x1="75938" y1="23005" x2="75938" y2="23005"/>
                        <a14:foregroundMark x1="74063" y1="23005" x2="74063" y2="23005"/>
                        <a14:foregroundMark x1="62813" y1="23005" x2="62813" y2="23005"/>
                        <a14:foregroundMark x1="60938" y1="22066" x2="60938" y2="22066"/>
                        <a14:foregroundMark x1="59062" y1="22066" x2="59062" y2="22066"/>
                        <a14:foregroundMark x1="41563" y1="30047" x2="41563" y2="30047"/>
                        <a14:foregroundMark x1="32813" y1="30047" x2="32813" y2="30047"/>
                        <a14:foregroundMark x1="32813" y1="26291" x2="32813" y2="26291"/>
                        <a14:foregroundMark x1="33438" y1="20657" x2="33438" y2="20657"/>
                        <a14:foregroundMark x1="23125" y1="33333" x2="23125" y2="33333"/>
                        <a14:foregroundMark x1="25000" y1="23944" x2="25000" y2="23944"/>
                        <a14:foregroundMark x1="25625" y1="20657" x2="25625" y2="20657"/>
                        <a14:foregroundMark x1="43438" y1="86854" x2="43438" y2="86854"/>
                        <a14:foregroundMark x1="78750" y1="8451" x2="78750" y2="8451"/>
                        <a14:foregroundMark x1="56875" y1="88263" x2="56875" y2="88263"/>
                        <a14:foregroundMark x1="61563" y1="88263" x2="61563" y2="88263"/>
                        <a14:foregroundMark x1="65000" y1="86854" x2="65000" y2="868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1682" y="2371857"/>
            <a:ext cx="2440219" cy="162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71A3B069-8D62-4391-BFAC-69E1499939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1167" y="2972764"/>
            <a:ext cx="1099816" cy="747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8" descr="Main Photo">
            <a:extLst>
              <a:ext uri="{FF2B5EF4-FFF2-40B4-BE49-F238E27FC236}">
                <a16:creationId xmlns:a16="http://schemas.microsoft.com/office/drawing/2014/main" id="{08D779E0-AD05-4678-A6CD-1C1D3AE742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45" t="18461" r="9645" b="18461"/>
          <a:stretch/>
        </p:blipFill>
        <p:spPr bwMode="auto">
          <a:xfrm>
            <a:off x="722341" y="4034931"/>
            <a:ext cx="2177651" cy="680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0" descr="MX Anywhere 2S">
            <a:extLst>
              <a:ext uri="{FF2B5EF4-FFF2-40B4-BE49-F238E27FC236}">
                <a16:creationId xmlns:a16="http://schemas.microsoft.com/office/drawing/2014/main" id="{71A29E32-314C-43B4-8966-4E1BED475F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5015" y="4125947"/>
            <a:ext cx="681008" cy="584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1" name="コネクタ: カギ線 30">
            <a:extLst>
              <a:ext uri="{FF2B5EF4-FFF2-40B4-BE49-F238E27FC236}">
                <a16:creationId xmlns:a16="http://schemas.microsoft.com/office/drawing/2014/main" id="{250C542D-98B9-464B-A3E8-C2C3F8527D87}"/>
              </a:ext>
            </a:extLst>
          </p:cNvPr>
          <p:cNvCxnSpPr>
            <a:cxnSpLocks/>
            <a:stCxn id="19" idx="2"/>
            <a:endCxn id="22" idx="0"/>
          </p:cNvCxnSpPr>
          <p:nvPr/>
        </p:nvCxnSpPr>
        <p:spPr>
          <a:xfrm rot="5400000">
            <a:off x="1928975" y="3602831"/>
            <a:ext cx="314292" cy="549908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コネクタ: カギ線 33">
            <a:extLst>
              <a:ext uri="{FF2B5EF4-FFF2-40B4-BE49-F238E27FC236}">
                <a16:creationId xmlns:a16="http://schemas.microsoft.com/office/drawing/2014/main" id="{192AACD3-776E-4D15-92D2-280D39F32FBE}"/>
              </a:ext>
            </a:extLst>
          </p:cNvPr>
          <p:cNvCxnSpPr>
            <a:cxnSpLocks/>
            <a:endCxn id="19" idx="0"/>
          </p:cNvCxnSpPr>
          <p:nvPr/>
        </p:nvCxnSpPr>
        <p:spPr>
          <a:xfrm rot="10800000">
            <a:off x="2361076" y="2972764"/>
            <a:ext cx="1317721" cy="221532"/>
          </a:xfrm>
          <a:prstGeom prst="bentConnector4">
            <a:avLst>
              <a:gd name="adj1" fmla="val 47205"/>
              <a:gd name="adj2" fmla="val 203191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18">
            <a:extLst>
              <a:ext uri="{FF2B5EF4-FFF2-40B4-BE49-F238E27FC236}">
                <a16:creationId xmlns:a16="http://schemas.microsoft.com/office/drawing/2014/main" id="{BD721CB5-FE77-4051-B4CD-21814B31B1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8389" b="91779" l="10000" r="90000">
                        <a14:foregroundMark x1="32830" y1="91779" x2="32830" y2="91779"/>
                        <a14:foregroundMark x1="57358" y1="8389" x2="57358" y2="83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162" r="13209"/>
          <a:stretch/>
        </p:blipFill>
        <p:spPr bwMode="auto">
          <a:xfrm>
            <a:off x="8533975" y="2476292"/>
            <a:ext cx="2251041" cy="1742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>
            <a:extLst>
              <a:ext uri="{FF2B5EF4-FFF2-40B4-BE49-F238E27FC236}">
                <a16:creationId xmlns:a16="http://schemas.microsoft.com/office/drawing/2014/main" id="{4F69FBCD-98AB-463D-AE8B-05C388AEFA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5527" y="4144374"/>
            <a:ext cx="1099816" cy="747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9" name="コネクタ: カギ線 28">
            <a:extLst>
              <a:ext uri="{FF2B5EF4-FFF2-40B4-BE49-F238E27FC236}">
                <a16:creationId xmlns:a16="http://schemas.microsoft.com/office/drawing/2014/main" id="{F4BA82F5-87A7-47E5-9734-D66D65E2694F}"/>
              </a:ext>
            </a:extLst>
          </p:cNvPr>
          <p:cNvCxnSpPr>
            <a:cxnSpLocks/>
            <a:endCxn id="25" idx="1"/>
          </p:cNvCxnSpPr>
          <p:nvPr/>
        </p:nvCxnSpPr>
        <p:spPr>
          <a:xfrm>
            <a:off x="9840831" y="4007296"/>
            <a:ext cx="754696" cy="511016"/>
          </a:xfrm>
          <a:prstGeom prst="bentConnector3">
            <a:avLst>
              <a:gd name="adj1" fmla="val 5827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20" descr="æã">
            <a:extLst>
              <a:ext uri="{FF2B5EF4-FFF2-40B4-BE49-F238E27FC236}">
                <a16:creationId xmlns:a16="http://schemas.microsoft.com/office/drawing/2014/main" id="{8A186172-687F-4A5B-BCED-8D4035D2AF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451" b="90141" l="10000" r="90000">
                        <a14:foregroundMark x1="44375" y1="89671" x2="44375" y2="89671"/>
                        <a14:foregroundMark x1="34688" y1="89671" x2="34688" y2="89671"/>
                        <a14:foregroundMark x1="59375" y1="88732" x2="59375" y2="88732"/>
                        <a14:foregroundMark x1="34688" y1="90141" x2="34688" y2="90141"/>
                        <a14:foregroundMark x1="34688" y1="90141" x2="34688" y2="90141"/>
                        <a14:foregroundMark x1="35938" y1="88732" x2="35938" y2="88732"/>
                        <a14:foregroundMark x1="33438" y1="35211" x2="33438" y2="35211"/>
                        <a14:foregroundMark x1="33438" y1="35211" x2="33438" y2="35211"/>
                        <a14:foregroundMark x1="42188" y1="30047" x2="42188" y2="30047"/>
                        <a14:foregroundMark x1="42188" y1="26291" x2="42188" y2="26291"/>
                        <a14:foregroundMark x1="66250" y1="24883" x2="66250" y2="24883"/>
                        <a14:foregroundMark x1="75938" y1="23005" x2="75938" y2="23005"/>
                        <a14:foregroundMark x1="74063" y1="23005" x2="74063" y2="23005"/>
                        <a14:foregroundMark x1="62813" y1="23005" x2="62813" y2="23005"/>
                        <a14:foregroundMark x1="60938" y1="22066" x2="60938" y2="22066"/>
                        <a14:foregroundMark x1="59062" y1="22066" x2="59062" y2="22066"/>
                        <a14:foregroundMark x1="41563" y1="30047" x2="41563" y2="30047"/>
                        <a14:foregroundMark x1="32813" y1="30047" x2="32813" y2="30047"/>
                        <a14:foregroundMark x1="32813" y1="26291" x2="32813" y2="26291"/>
                        <a14:foregroundMark x1="33438" y1="20657" x2="33438" y2="20657"/>
                        <a14:foregroundMark x1="23125" y1="33333" x2="23125" y2="33333"/>
                        <a14:foregroundMark x1="25000" y1="23944" x2="25000" y2="23944"/>
                        <a14:foregroundMark x1="25625" y1="20657" x2="25625" y2="20657"/>
                        <a14:foregroundMark x1="43438" y1="86854" x2="43438" y2="86854"/>
                        <a14:foregroundMark x1="78750" y1="8451" x2="78750" y2="8451"/>
                        <a14:foregroundMark x1="56875" y1="88263" x2="56875" y2="88263"/>
                        <a14:foregroundMark x1="61563" y1="88263" x2="61563" y2="88263"/>
                        <a14:foregroundMark x1="65000" y1="86854" x2="65000" y2="868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501368"/>
            <a:ext cx="2440219" cy="162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3" name="コネクタ: カギ線 32">
            <a:extLst>
              <a:ext uri="{FF2B5EF4-FFF2-40B4-BE49-F238E27FC236}">
                <a16:creationId xmlns:a16="http://schemas.microsoft.com/office/drawing/2014/main" id="{70118BBC-B3C2-48D4-84E6-543CDE01A827}"/>
              </a:ext>
            </a:extLst>
          </p:cNvPr>
          <p:cNvCxnSpPr>
            <a:cxnSpLocks/>
            <a:endCxn id="32" idx="2"/>
          </p:cNvCxnSpPr>
          <p:nvPr/>
        </p:nvCxnSpPr>
        <p:spPr>
          <a:xfrm rot="10800000" flipV="1">
            <a:off x="7316111" y="3599943"/>
            <a:ext cx="1332735" cy="525696"/>
          </a:xfrm>
          <a:prstGeom prst="bentConnector4">
            <a:avLst>
              <a:gd name="adj1" fmla="val 4225"/>
              <a:gd name="adj2" fmla="val 143485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正方形/長方形 35">
            <a:extLst>
              <a:ext uri="{FF2B5EF4-FFF2-40B4-BE49-F238E27FC236}">
                <a16:creationId xmlns:a16="http://schemas.microsoft.com/office/drawing/2014/main" id="{17314326-FF9D-41C4-8A07-F4F2FFF70334}"/>
              </a:ext>
            </a:extLst>
          </p:cNvPr>
          <p:cNvSpPr/>
          <p:nvPr/>
        </p:nvSpPr>
        <p:spPr>
          <a:xfrm>
            <a:off x="6457170" y="5232514"/>
            <a:ext cx="480174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キーボードやマウスはパソコンのを共用し、</a:t>
            </a:r>
            <a:endParaRPr lang="en-US" altLang="ja-JP">
              <a:latin typeface="UD Digi Kyokasho NK-R" panose="02020400000000000000" pitchFamily="18" charset="-128"/>
              <a:ea typeface="UD Digi Kyokasho NK-R" panose="02020400000000000000" pitchFamily="18" charset="-128"/>
            </a:endParaRPr>
          </a:p>
          <a:p>
            <a:r>
              <a:rPr lang="ja-JP" altLang="en-US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効率化を図ってみる</a:t>
            </a:r>
            <a:endParaRPr lang="en-US" altLang="ja-JP">
              <a:latin typeface="UD Digi Kyokasho NK-R" panose="02020400000000000000" pitchFamily="18" charset="-128"/>
              <a:ea typeface="UD Digi Kyokasho NK-R" panose="02020400000000000000" pitchFamily="18" charset="-128"/>
            </a:endParaRPr>
          </a:p>
          <a:p>
            <a:r>
              <a:rPr lang="ja-JP" altLang="en-US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（好き嫌いがあるのでどちらの構成でも</a:t>
            </a:r>
            <a:r>
              <a:rPr lang="en-US" altLang="ja-JP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OK</a:t>
            </a:r>
            <a:r>
              <a:rPr lang="ja-JP" altLang="en-US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）</a:t>
            </a:r>
            <a:endParaRPr lang="en-US" altLang="ja-JP">
              <a:latin typeface="UD Digi Kyokasho NK-R" panose="02020400000000000000" pitchFamily="18" charset="-128"/>
              <a:ea typeface="UD Digi Kyokasho NK-R" panose="02020400000000000000" pitchFamily="18" charset="-128"/>
            </a:endParaRPr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6032F305-2CE9-49D6-B563-740B26DD568A}"/>
              </a:ext>
            </a:extLst>
          </p:cNvPr>
          <p:cNvSpPr txBox="1"/>
          <p:nvPr/>
        </p:nvSpPr>
        <p:spPr>
          <a:xfrm>
            <a:off x="9306268" y="4518311"/>
            <a:ext cx="10997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40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有線</a:t>
            </a:r>
            <a:r>
              <a:rPr lang="en-US" altLang="ja-JP" sz="140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LAN</a:t>
            </a:r>
            <a:endParaRPr kumimoji="1" lang="en-US" altLang="ja-JP" sz="1400">
              <a:latin typeface="UD Digi Kyokasho NK-R" panose="02020400000000000000" pitchFamily="18" charset="-128"/>
              <a:ea typeface="UD Digi Kyokasho NK-R" panose="02020400000000000000" pitchFamily="18" charset="-128"/>
            </a:endParaRPr>
          </a:p>
        </p:txBody>
      </p:sp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28911261-A824-4363-8C72-A6DEADE9F16B}"/>
              </a:ext>
            </a:extLst>
          </p:cNvPr>
          <p:cNvSpPr txBox="1"/>
          <p:nvPr/>
        </p:nvSpPr>
        <p:spPr>
          <a:xfrm>
            <a:off x="7316109" y="4375320"/>
            <a:ext cx="10997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40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HDMI</a:t>
            </a:r>
            <a:endParaRPr kumimoji="1" lang="en-US" altLang="ja-JP" sz="1400">
              <a:latin typeface="UD Digi Kyokasho NK-R" panose="02020400000000000000" pitchFamily="18" charset="-128"/>
              <a:ea typeface="UD Digi Kyokasho NK-R" panose="02020400000000000000" pitchFamily="18" charset="-128"/>
            </a:endParaRPr>
          </a:p>
        </p:txBody>
      </p:sp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C29F5F8C-1E68-4594-A7AE-109732A7362A}"/>
              </a:ext>
            </a:extLst>
          </p:cNvPr>
          <p:cNvSpPr txBox="1"/>
          <p:nvPr/>
        </p:nvSpPr>
        <p:spPr>
          <a:xfrm>
            <a:off x="2395749" y="2476292"/>
            <a:ext cx="10997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40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HDMI</a:t>
            </a:r>
            <a:endParaRPr kumimoji="1" lang="en-US" altLang="ja-JP" sz="1400">
              <a:latin typeface="UD Digi Kyokasho NK-R" panose="02020400000000000000" pitchFamily="18" charset="-128"/>
              <a:ea typeface="UD Digi Kyokasho NK-R" panose="02020400000000000000" pitchFamily="18" charset="-128"/>
            </a:endParaRPr>
          </a:p>
        </p:txBody>
      </p:sp>
      <p:sp>
        <p:nvSpPr>
          <p:cNvPr id="44" name="テキスト ボックス 43">
            <a:extLst>
              <a:ext uri="{FF2B5EF4-FFF2-40B4-BE49-F238E27FC236}">
                <a16:creationId xmlns:a16="http://schemas.microsoft.com/office/drawing/2014/main" id="{07FD2FF8-5ACC-44BE-A370-1E8DAE156E4E}"/>
              </a:ext>
            </a:extLst>
          </p:cNvPr>
          <p:cNvSpPr txBox="1"/>
          <p:nvPr/>
        </p:nvSpPr>
        <p:spPr>
          <a:xfrm>
            <a:off x="1132583" y="3763939"/>
            <a:ext cx="10997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40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USB</a:t>
            </a:r>
            <a:endParaRPr kumimoji="1" lang="en-US" altLang="ja-JP" sz="1400">
              <a:latin typeface="UD Digi Kyokasho NK-R" panose="02020400000000000000" pitchFamily="18" charset="-128"/>
              <a:ea typeface="UD Digi Kyokasho NK-R" panose="020204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621545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D1F1056-9A78-4FBC-9404-54512B6B58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C2CF56FD-E5B9-4837-9E08-22CB731660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>
            <a:normAutofit/>
          </a:bodyPr>
          <a:lstStyle/>
          <a:p>
            <a:r>
              <a:rPr kumimoji="1" lang="ja-JP" altLang="en-US" sz="3600">
                <a:solidFill>
                  <a:schemeClr val="accent1"/>
                </a:solidFill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ラズパイを有線</a:t>
            </a:r>
            <a:r>
              <a:rPr kumimoji="1" lang="en-US" altLang="ja-JP" sz="3600">
                <a:solidFill>
                  <a:schemeClr val="accent1"/>
                </a:solidFill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LAN</a:t>
            </a:r>
            <a:r>
              <a:rPr kumimoji="1" lang="ja-JP" altLang="en-US" sz="3600">
                <a:solidFill>
                  <a:schemeClr val="accent1"/>
                </a:solidFill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で繋げる （</a:t>
            </a:r>
            <a:r>
              <a:rPr kumimoji="1" lang="en-US" altLang="ja-JP" sz="3600">
                <a:solidFill>
                  <a:schemeClr val="accent1"/>
                </a:solidFill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2/4</a:t>
            </a:r>
            <a:r>
              <a:rPr kumimoji="1" lang="ja-JP" altLang="en-US" sz="3600">
                <a:solidFill>
                  <a:schemeClr val="accent1"/>
                </a:solidFill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）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659E4B7-86DE-4B00-A707-DD85CE5DB3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3" y="457201"/>
            <a:ext cx="11298933" cy="9144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3" name="Picture 18">
            <a:extLst>
              <a:ext uri="{FF2B5EF4-FFF2-40B4-BE49-F238E27FC236}">
                <a16:creationId xmlns:a16="http://schemas.microsoft.com/office/drawing/2014/main" id="{BD721CB5-FE77-4051-B4CD-21814B31B1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389" b="91779" l="10000" r="90000">
                        <a14:foregroundMark x1="32830" y1="91779" x2="32830" y2="91779"/>
                        <a14:foregroundMark x1="57358" y1="8389" x2="57358" y2="83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162" r="13209"/>
          <a:stretch/>
        </p:blipFill>
        <p:spPr bwMode="auto">
          <a:xfrm>
            <a:off x="2437975" y="3076367"/>
            <a:ext cx="2251041" cy="1742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>
            <a:extLst>
              <a:ext uri="{FF2B5EF4-FFF2-40B4-BE49-F238E27FC236}">
                <a16:creationId xmlns:a16="http://schemas.microsoft.com/office/drawing/2014/main" id="{4F69FBCD-98AB-463D-AE8B-05C388AEFA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527" y="4744449"/>
            <a:ext cx="1099816" cy="747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9" name="コネクタ: カギ線 28">
            <a:extLst>
              <a:ext uri="{FF2B5EF4-FFF2-40B4-BE49-F238E27FC236}">
                <a16:creationId xmlns:a16="http://schemas.microsoft.com/office/drawing/2014/main" id="{F4BA82F5-87A7-47E5-9734-D66D65E2694F}"/>
              </a:ext>
            </a:extLst>
          </p:cNvPr>
          <p:cNvCxnSpPr>
            <a:cxnSpLocks/>
            <a:endCxn id="25" idx="1"/>
          </p:cNvCxnSpPr>
          <p:nvPr/>
        </p:nvCxnSpPr>
        <p:spPr>
          <a:xfrm>
            <a:off x="3744831" y="4607371"/>
            <a:ext cx="754696" cy="511016"/>
          </a:xfrm>
          <a:prstGeom prst="bentConnector3">
            <a:avLst>
              <a:gd name="adj1" fmla="val 5827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20" descr="æã">
            <a:extLst>
              <a:ext uri="{FF2B5EF4-FFF2-40B4-BE49-F238E27FC236}">
                <a16:creationId xmlns:a16="http://schemas.microsoft.com/office/drawing/2014/main" id="{8A186172-687F-4A5B-BCED-8D4035D2AF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8451" b="90141" l="10000" r="90000">
                        <a14:foregroundMark x1="44375" y1="89671" x2="44375" y2="89671"/>
                        <a14:foregroundMark x1="34688" y1="89671" x2="34688" y2="89671"/>
                        <a14:foregroundMark x1="59375" y1="88732" x2="59375" y2="88732"/>
                        <a14:foregroundMark x1="34688" y1="90141" x2="34688" y2="90141"/>
                        <a14:foregroundMark x1="34688" y1="90141" x2="34688" y2="90141"/>
                        <a14:foregroundMark x1="35938" y1="88732" x2="35938" y2="88732"/>
                        <a14:foregroundMark x1="33438" y1="35211" x2="33438" y2="35211"/>
                        <a14:foregroundMark x1="33438" y1="35211" x2="33438" y2="35211"/>
                        <a14:foregroundMark x1="42188" y1="30047" x2="42188" y2="30047"/>
                        <a14:foregroundMark x1="42188" y1="26291" x2="42188" y2="26291"/>
                        <a14:foregroundMark x1="66250" y1="24883" x2="66250" y2="24883"/>
                        <a14:foregroundMark x1="75938" y1="23005" x2="75938" y2="23005"/>
                        <a14:foregroundMark x1="74063" y1="23005" x2="74063" y2="23005"/>
                        <a14:foregroundMark x1="62813" y1="23005" x2="62813" y2="23005"/>
                        <a14:foregroundMark x1="60938" y1="22066" x2="60938" y2="22066"/>
                        <a14:foregroundMark x1="59062" y1="22066" x2="59062" y2="22066"/>
                        <a14:foregroundMark x1="41563" y1="30047" x2="41563" y2="30047"/>
                        <a14:foregroundMark x1="32813" y1="30047" x2="32813" y2="30047"/>
                        <a14:foregroundMark x1="32813" y1="26291" x2="32813" y2="26291"/>
                        <a14:foregroundMark x1="33438" y1="20657" x2="33438" y2="20657"/>
                        <a14:foregroundMark x1="23125" y1="33333" x2="23125" y2="33333"/>
                        <a14:foregroundMark x1="25000" y1="23944" x2="25000" y2="23944"/>
                        <a14:foregroundMark x1="25625" y1="20657" x2="25625" y2="20657"/>
                        <a14:foregroundMark x1="43438" y1="86854" x2="43438" y2="86854"/>
                        <a14:foregroundMark x1="78750" y1="8451" x2="78750" y2="8451"/>
                        <a14:foregroundMark x1="56875" y1="88263" x2="56875" y2="88263"/>
                        <a14:foregroundMark x1="61563" y1="88263" x2="61563" y2="88263"/>
                        <a14:foregroundMark x1="65000" y1="86854" x2="65000" y2="868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101443"/>
            <a:ext cx="2440219" cy="162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3" name="コネクタ: カギ線 32">
            <a:extLst>
              <a:ext uri="{FF2B5EF4-FFF2-40B4-BE49-F238E27FC236}">
                <a16:creationId xmlns:a16="http://schemas.microsoft.com/office/drawing/2014/main" id="{70118BBC-B3C2-48D4-84E6-543CDE01A827}"/>
              </a:ext>
            </a:extLst>
          </p:cNvPr>
          <p:cNvCxnSpPr>
            <a:cxnSpLocks/>
            <a:endCxn id="32" idx="2"/>
          </p:cNvCxnSpPr>
          <p:nvPr/>
        </p:nvCxnSpPr>
        <p:spPr>
          <a:xfrm rot="10800000" flipV="1">
            <a:off x="1220111" y="4200018"/>
            <a:ext cx="1332735" cy="525696"/>
          </a:xfrm>
          <a:prstGeom prst="bentConnector4">
            <a:avLst>
              <a:gd name="adj1" fmla="val 4225"/>
              <a:gd name="adj2" fmla="val 143485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正方形/長方形 35">
            <a:extLst>
              <a:ext uri="{FF2B5EF4-FFF2-40B4-BE49-F238E27FC236}">
                <a16:creationId xmlns:a16="http://schemas.microsoft.com/office/drawing/2014/main" id="{17314326-FF9D-41C4-8A07-F4F2FFF70334}"/>
              </a:ext>
            </a:extLst>
          </p:cNvPr>
          <p:cNvSpPr/>
          <p:nvPr/>
        </p:nvSpPr>
        <p:spPr>
          <a:xfrm>
            <a:off x="6104261" y="1984109"/>
            <a:ext cx="5773414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ja-JP" altLang="en-US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左記構成のように組み替える前に、</a:t>
            </a:r>
            <a:br>
              <a:rPr lang="en-US" altLang="ja-JP">
                <a:latin typeface="UD Digi Kyokasho NK-R" panose="02020400000000000000" pitchFamily="18" charset="-128"/>
                <a:ea typeface="UD Digi Kyokasho NK-R" panose="02020400000000000000" pitchFamily="18" charset="-128"/>
              </a:rPr>
            </a:br>
            <a:r>
              <a:rPr lang="ja-JP" altLang="en-US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ラズパイ側で以下設定を行う</a:t>
            </a:r>
            <a:br>
              <a:rPr lang="en-US" altLang="ja-JP">
                <a:latin typeface="UD Digi Kyokasho NK-R" panose="02020400000000000000" pitchFamily="18" charset="-128"/>
                <a:ea typeface="UD Digi Kyokasho NK-R" panose="02020400000000000000" pitchFamily="18" charset="-128"/>
              </a:rPr>
            </a:br>
            <a:br>
              <a:rPr lang="en-US" altLang="ja-JP">
                <a:latin typeface="UD Digi Kyokasho NK-R" panose="02020400000000000000" pitchFamily="18" charset="-128"/>
                <a:ea typeface="UD Digi Kyokasho NK-R" panose="02020400000000000000" pitchFamily="18" charset="-128"/>
              </a:rPr>
            </a:br>
            <a:r>
              <a:rPr lang="en-US" altLang="ja-JP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i.   </a:t>
            </a:r>
            <a:r>
              <a:rPr lang="ja-JP" altLang="en-US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ターミナルを起動し、</a:t>
            </a:r>
            <a:r>
              <a:rPr lang="en-US" altLang="ja-JP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sudo raspi-config </a:t>
            </a:r>
            <a:r>
              <a:rPr lang="ja-JP" altLang="en-US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と入力</a:t>
            </a:r>
            <a:br>
              <a:rPr lang="en-US" altLang="ja-JP">
                <a:latin typeface="UD Digi Kyokasho NK-R" panose="02020400000000000000" pitchFamily="18" charset="-128"/>
                <a:ea typeface="UD Digi Kyokasho NK-R" panose="02020400000000000000" pitchFamily="18" charset="-128"/>
              </a:rPr>
            </a:br>
            <a:r>
              <a:rPr lang="en-US" altLang="ja-JP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ii.  “5 Interfacing Options”</a:t>
            </a:r>
            <a:r>
              <a:rPr lang="ja-JP" altLang="en-US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を選択</a:t>
            </a:r>
            <a:br>
              <a:rPr lang="en-US" altLang="ja-JP">
                <a:latin typeface="UD Digi Kyokasho NK-R" panose="02020400000000000000" pitchFamily="18" charset="-128"/>
                <a:ea typeface="UD Digi Kyokasho NK-R" panose="02020400000000000000" pitchFamily="18" charset="-128"/>
              </a:rPr>
            </a:br>
            <a:r>
              <a:rPr lang="en-US" altLang="ja-JP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iii. “P2 SSH” </a:t>
            </a:r>
            <a:r>
              <a:rPr lang="ja-JP" altLang="en-US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を選択し、</a:t>
            </a:r>
            <a:r>
              <a:rPr lang="en-US" altLang="ja-JP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enable </a:t>
            </a:r>
            <a:r>
              <a:rPr lang="ja-JP" altLang="en-US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にする</a:t>
            </a:r>
            <a:br>
              <a:rPr lang="en-US" altLang="ja-JP">
                <a:latin typeface="UD Digi Kyokasho NK-R" panose="02020400000000000000" pitchFamily="18" charset="-128"/>
                <a:ea typeface="UD Digi Kyokasho NK-R" panose="02020400000000000000" pitchFamily="18" charset="-128"/>
              </a:rPr>
            </a:br>
            <a:r>
              <a:rPr lang="en-US" altLang="ja-JP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iv.  </a:t>
            </a:r>
            <a:r>
              <a:rPr lang="ja-JP" altLang="en-US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同様に </a:t>
            </a:r>
            <a:r>
              <a:rPr lang="en-US" altLang="ja-JP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”P4 VNC” </a:t>
            </a:r>
            <a:r>
              <a:rPr lang="ja-JP" altLang="en-US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を選択し、</a:t>
            </a:r>
            <a:r>
              <a:rPr lang="en-US" altLang="ja-JP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enable</a:t>
            </a:r>
            <a:r>
              <a:rPr lang="ja-JP" altLang="en-US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 にする</a:t>
            </a:r>
            <a:endParaRPr lang="en-US" altLang="ja-JP">
              <a:latin typeface="UD Digi Kyokasho NK-R" panose="02020400000000000000" pitchFamily="18" charset="-128"/>
              <a:ea typeface="UD Digi Kyokasho NK-R" panose="02020400000000000000" pitchFamily="18" charset="-128"/>
            </a:endParaRPr>
          </a:p>
          <a:p>
            <a:pPr marL="342900" indent="-342900">
              <a:buAutoNum type="arabicPeriod"/>
            </a:pPr>
            <a:endParaRPr lang="en-US" altLang="ja-JP">
              <a:latin typeface="UD Digi Kyokasho NK-R" panose="02020400000000000000" pitchFamily="18" charset="-128"/>
              <a:ea typeface="UD Digi Kyokasho NK-R" panose="02020400000000000000" pitchFamily="18" charset="-128"/>
            </a:endParaRPr>
          </a:p>
          <a:p>
            <a:pPr marL="342900" indent="-342900">
              <a:buAutoNum type="arabicPeriod"/>
            </a:pPr>
            <a:r>
              <a:rPr lang="ja-JP" altLang="en-US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ラズパイの電源を切り、左記構成のように組み替える</a:t>
            </a:r>
            <a:endParaRPr lang="en-US" altLang="ja-JP">
              <a:latin typeface="UD Digi Kyokasho NK-R" panose="02020400000000000000" pitchFamily="18" charset="-128"/>
              <a:ea typeface="UD Digi Kyokasho NK-R" panose="02020400000000000000" pitchFamily="18" charset="-128"/>
            </a:endParaRPr>
          </a:p>
          <a:p>
            <a:pPr marL="342900" indent="-342900">
              <a:buAutoNum type="arabicPeriod"/>
            </a:pPr>
            <a:endParaRPr lang="en-US" altLang="ja-JP">
              <a:latin typeface="UD Digi Kyokasho NK-R" panose="02020400000000000000" pitchFamily="18" charset="-128"/>
              <a:ea typeface="UD Digi Kyokasho NK-R" panose="02020400000000000000" pitchFamily="18" charset="-128"/>
            </a:endParaRPr>
          </a:p>
          <a:p>
            <a:pPr marL="342900" indent="-342900">
              <a:buAutoNum type="arabicPeriod"/>
            </a:pPr>
            <a:r>
              <a:rPr lang="ja-JP" altLang="en-US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パソコンで </a:t>
            </a:r>
            <a:r>
              <a:rPr lang="en-US" altLang="ja-JP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VNC</a:t>
            </a:r>
            <a:r>
              <a:rPr lang="ja-JP" altLang="en-US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 </a:t>
            </a:r>
            <a:r>
              <a:rPr lang="en-US" altLang="ja-JP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Viewer</a:t>
            </a:r>
            <a:r>
              <a:rPr lang="ja-JP" altLang="en-US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をダウンロードし、インストール</a:t>
            </a:r>
            <a:br>
              <a:rPr lang="en-US" altLang="ja-JP">
                <a:latin typeface="UD Digi Kyokasho NK-R" panose="02020400000000000000" pitchFamily="18" charset="-128"/>
                <a:ea typeface="UD Digi Kyokasho NK-R" panose="02020400000000000000" pitchFamily="18" charset="-128"/>
              </a:rPr>
            </a:br>
            <a:r>
              <a:rPr lang="en-US" altLang="ja-JP" sz="1400">
                <a:latin typeface="UD Digi Kyokasho NK-R" panose="02020400000000000000" pitchFamily="18" charset="-128"/>
                <a:ea typeface="UD Digi Kyokasho NK-R" panose="02020400000000000000" pitchFamily="18" charset="-128"/>
                <a:hlinkClick r:id="rId7"/>
              </a:rPr>
              <a:t>https://www.realvnc.com/en/connect/download/viewer</a:t>
            </a:r>
            <a:endParaRPr lang="en-US" altLang="ja-JP" sz="1400">
              <a:latin typeface="UD Digi Kyokasho NK-R" panose="02020400000000000000" pitchFamily="18" charset="-128"/>
              <a:ea typeface="UD Digi Kyokasho NK-R" panose="02020400000000000000" pitchFamily="18" charset="-128"/>
            </a:endParaRPr>
          </a:p>
          <a:p>
            <a:pPr marL="342900" indent="-342900">
              <a:buAutoNum type="arabicPeriod"/>
            </a:pPr>
            <a:endParaRPr lang="en-US" altLang="ja-JP" sz="1400">
              <a:latin typeface="UD Digi Kyokasho NK-R" panose="02020400000000000000" pitchFamily="18" charset="-128"/>
              <a:ea typeface="UD Digi Kyokasho NK-R" panose="02020400000000000000" pitchFamily="18" charset="-128"/>
            </a:endParaRPr>
          </a:p>
          <a:p>
            <a:pPr marL="342900" indent="-342900">
              <a:buAutoNum type="arabicPeriod"/>
            </a:pPr>
            <a:r>
              <a:rPr lang="en-US" altLang="ja-JP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Windows</a:t>
            </a:r>
            <a:r>
              <a:rPr lang="ja-JP" altLang="en-US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キー → </a:t>
            </a:r>
            <a:r>
              <a:rPr lang="en-US" altLang="ja-JP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RealVNC </a:t>
            </a:r>
            <a:r>
              <a:rPr lang="ja-JP" altLang="en-US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→ </a:t>
            </a:r>
            <a:r>
              <a:rPr lang="en-US" altLang="ja-JP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VNC</a:t>
            </a:r>
            <a:r>
              <a:rPr lang="ja-JP" altLang="en-US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 </a:t>
            </a:r>
            <a:r>
              <a:rPr lang="en-US" altLang="ja-JP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Viewer </a:t>
            </a:r>
            <a:r>
              <a:rPr lang="ja-JP" altLang="en-US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を起動</a:t>
            </a:r>
            <a:endParaRPr lang="en-US" altLang="ja-JP">
              <a:latin typeface="UD Digi Kyokasho NK-R" panose="02020400000000000000" pitchFamily="18" charset="-128"/>
              <a:ea typeface="UD Digi Kyokasho NK-R" panose="02020400000000000000" pitchFamily="18" charset="-128"/>
            </a:endParaRPr>
          </a:p>
          <a:p>
            <a:pPr marL="342900" indent="-342900">
              <a:buAutoNum type="arabicPeriod"/>
            </a:pPr>
            <a:endParaRPr lang="en-US" altLang="ja-JP">
              <a:latin typeface="UD Digi Kyokasho NK-R" panose="02020400000000000000" pitchFamily="18" charset="-128"/>
              <a:ea typeface="UD Digi Kyokasho NK-R" panose="02020400000000000000" pitchFamily="18" charset="-128"/>
            </a:endParaRPr>
          </a:p>
          <a:p>
            <a:pPr marL="342900" indent="-342900">
              <a:buAutoNum type="arabicPeriod"/>
            </a:pPr>
            <a:r>
              <a:rPr lang="ja-JP" altLang="en-US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ラズパイを起動</a:t>
            </a:r>
            <a:endParaRPr lang="en-US" altLang="ja-JP">
              <a:latin typeface="UD Digi Kyokasho NK-R" panose="02020400000000000000" pitchFamily="18" charset="-128"/>
              <a:ea typeface="UD Digi Kyokasho NK-R" panose="02020400000000000000" pitchFamily="18" charset="-128"/>
            </a:endParaRPr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6032F305-2CE9-49D6-B563-740B26DD568A}"/>
              </a:ext>
            </a:extLst>
          </p:cNvPr>
          <p:cNvSpPr txBox="1"/>
          <p:nvPr/>
        </p:nvSpPr>
        <p:spPr>
          <a:xfrm>
            <a:off x="3210268" y="5118386"/>
            <a:ext cx="10997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40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有線</a:t>
            </a:r>
            <a:r>
              <a:rPr lang="en-US" altLang="ja-JP" sz="140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LAN</a:t>
            </a:r>
            <a:endParaRPr kumimoji="1" lang="en-US" altLang="ja-JP" sz="1400">
              <a:latin typeface="UD Digi Kyokasho NK-R" panose="02020400000000000000" pitchFamily="18" charset="-128"/>
              <a:ea typeface="UD Digi Kyokasho NK-R" panose="02020400000000000000" pitchFamily="18" charset="-128"/>
            </a:endParaRPr>
          </a:p>
        </p:txBody>
      </p:sp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28911261-A824-4363-8C72-A6DEADE9F16B}"/>
              </a:ext>
            </a:extLst>
          </p:cNvPr>
          <p:cNvSpPr txBox="1"/>
          <p:nvPr/>
        </p:nvSpPr>
        <p:spPr>
          <a:xfrm>
            <a:off x="1220109" y="4975395"/>
            <a:ext cx="10997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140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HDMI</a:t>
            </a:r>
            <a:endParaRPr kumimoji="1" lang="en-US" altLang="ja-JP" sz="1400">
              <a:latin typeface="UD Digi Kyokasho NK-R" panose="02020400000000000000" pitchFamily="18" charset="-128"/>
              <a:ea typeface="UD Digi Kyokasho NK-R" panose="020204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186033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D1F1056-9A78-4FBC-9404-54512B6B58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C2CF56FD-E5B9-4837-9E08-22CB731660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>
            <a:normAutofit/>
          </a:bodyPr>
          <a:lstStyle/>
          <a:p>
            <a:r>
              <a:rPr kumimoji="1" lang="ja-JP" altLang="en-US" sz="3600">
                <a:solidFill>
                  <a:schemeClr val="accent1"/>
                </a:solidFill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ラズパイを有線</a:t>
            </a:r>
            <a:r>
              <a:rPr kumimoji="1" lang="en-US" altLang="ja-JP" sz="3600">
                <a:solidFill>
                  <a:schemeClr val="accent1"/>
                </a:solidFill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LAN</a:t>
            </a:r>
            <a:r>
              <a:rPr kumimoji="1" lang="ja-JP" altLang="en-US" sz="3600">
                <a:solidFill>
                  <a:schemeClr val="accent1"/>
                </a:solidFill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で繋げる （</a:t>
            </a:r>
            <a:r>
              <a:rPr kumimoji="1" lang="en-US" altLang="ja-JP" sz="3600">
                <a:solidFill>
                  <a:schemeClr val="accent1"/>
                </a:solidFill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3/4</a:t>
            </a:r>
            <a:r>
              <a:rPr kumimoji="1" lang="ja-JP" altLang="en-US" sz="3600">
                <a:solidFill>
                  <a:schemeClr val="accent1"/>
                </a:solidFill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）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659E4B7-86DE-4B00-A707-DD85CE5DB3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3" y="457201"/>
            <a:ext cx="11298933" cy="9144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6" name="正方形/長方形 35">
            <a:extLst>
              <a:ext uri="{FF2B5EF4-FFF2-40B4-BE49-F238E27FC236}">
                <a16:creationId xmlns:a16="http://schemas.microsoft.com/office/drawing/2014/main" id="{17314326-FF9D-41C4-8A07-F4F2FFF70334}"/>
              </a:ext>
            </a:extLst>
          </p:cNvPr>
          <p:cNvSpPr/>
          <p:nvPr/>
        </p:nvSpPr>
        <p:spPr>
          <a:xfrm>
            <a:off x="6113786" y="2450834"/>
            <a:ext cx="5773414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altLang="ja-JP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Windows</a:t>
            </a:r>
            <a:r>
              <a:rPr lang="ja-JP" altLang="en-US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キー → 設定 → ネットワークとインターネット</a:t>
            </a:r>
            <a:br>
              <a:rPr lang="en-US" altLang="ja-JP">
                <a:latin typeface="UD Digi Kyokasho NK-R" panose="02020400000000000000" pitchFamily="18" charset="-128"/>
                <a:ea typeface="UD Digi Kyokasho NK-R" panose="02020400000000000000" pitchFamily="18" charset="-128"/>
              </a:rPr>
            </a:br>
            <a:r>
              <a:rPr lang="ja-JP" altLang="en-US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→ アダプターのオプションを変更する、をクリック</a:t>
            </a:r>
            <a:endParaRPr lang="en-US" altLang="ja-JP">
              <a:latin typeface="UD Digi Kyokasho NK-R" panose="02020400000000000000" pitchFamily="18" charset="-128"/>
              <a:ea typeface="UD Digi Kyokasho NK-R" panose="02020400000000000000" pitchFamily="18" charset="-128"/>
            </a:endParaRPr>
          </a:p>
          <a:p>
            <a:pPr marL="342900" indent="-342900">
              <a:buAutoNum type="arabicPeriod"/>
            </a:pPr>
            <a:endParaRPr lang="en-US" altLang="ja-JP">
              <a:latin typeface="UD Digi Kyokasho NK-R" panose="02020400000000000000" pitchFamily="18" charset="-128"/>
              <a:ea typeface="UD Digi Kyokasho NK-R" panose="02020400000000000000" pitchFamily="18" charset="-128"/>
            </a:endParaRPr>
          </a:p>
          <a:p>
            <a:pPr marL="342900" indent="-342900">
              <a:buAutoNum type="arabicPeriod"/>
            </a:pPr>
            <a:r>
              <a:rPr lang="en-US" altLang="ja-JP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Wi-Fi</a:t>
            </a:r>
            <a:r>
              <a:rPr lang="ja-JP" altLang="en-US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 を右クリックし、プロパティ → 共有タブ</a:t>
            </a:r>
            <a:endParaRPr lang="en-US" altLang="ja-JP">
              <a:latin typeface="UD Digi Kyokasho NK-R" panose="02020400000000000000" pitchFamily="18" charset="-128"/>
              <a:ea typeface="UD Digi Kyokasho NK-R" panose="02020400000000000000" pitchFamily="18" charset="-128"/>
            </a:endParaRPr>
          </a:p>
          <a:p>
            <a:pPr marL="342900" indent="-342900">
              <a:buAutoNum type="arabicPeriod"/>
            </a:pPr>
            <a:endParaRPr lang="en-US" altLang="ja-JP">
              <a:latin typeface="UD Digi Kyokasho NK-R" panose="02020400000000000000" pitchFamily="18" charset="-128"/>
              <a:ea typeface="UD Digi Kyokasho NK-R" panose="02020400000000000000" pitchFamily="18" charset="-128"/>
            </a:endParaRPr>
          </a:p>
          <a:p>
            <a:pPr marL="342900" indent="-342900">
              <a:buAutoNum type="arabicPeriod"/>
            </a:pPr>
            <a:r>
              <a:rPr lang="ja-JP" altLang="en-US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２つのチェックボックスにチェックをつけ、</a:t>
            </a:r>
            <a:r>
              <a:rPr lang="en-US" altLang="ja-JP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OK</a:t>
            </a:r>
            <a:br>
              <a:rPr lang="en-US" altLang="ja-JP">
                <a:latin typeface="UD Digi Kyokasho NK-R" panose="02020400000000000000" pitchFamily="18" charset="-128"/>
                <a:ea typeface="UD Digi Kyokasho NK-R" panose="02020400000000000000" pitchFamily="18" charset="-128"/>
              </a:rPr>
            </a:br>
            <a:r>
              <a:rPr lang="en-US" altLang="ja-JP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※</a:t>
            </a:r>
            <a:r>
              <a:rPr lang="ja-JP" altLang="en-US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後々、うまく接続できないときは、チェックボックスを</a:t>
            </a:r>
            <a:br>
              <a:rPr lang="en-US" altLang="ja-JP">
                <a:latin typeface="UD Digi Kyokasho NK-R" panose="02020400000000000000" pitchFamily="18" charset="-128"/>
                <a:ea typeface="UD Digi Kyokasho NK-R" panose="02020400000000000000" pitchFamily="18" charset="-128"/>
              </a:rPr>
            </a:br>
            <a:r>
              <a:rPr lang="ja-JP" altLang="en-US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    外して</a:t>
            </a:r>
            <a:r>
              <a:rPr lang="en-US" altLang="ja-JP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OK</a:t>
            </a:r>
            <a:r>
              <a:rPr lang="ja-JP" altLang="en-US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 → 再度チェックする、を行う</a:t>
            </a:r>
            <a:endParaRPr lang="en-US" altLang="ja-JP">
              <a:latin typeface="UD Digi Kyokasho NK-R" panose="02020400000000000000" pitchFamily="18" charset="-128"/>
              <a:ea typeface="UD Digi Kyokasho NK-R" panose="02020400000000000000" pitchFamily="18" charset="-128"/>
            </a:endParaRPr>
          </a:p>
          <a:p>
            <a:pPr marL="342900" indent="-342900">
              <a:buAutoNum type="arabicPeriod"/>
            </a:pPr>
            <a:endParaRPr lang="en-US" altLang="ja-JP">
              <a:latin typeface="UD Digi Kyokasho NK-R" panose="02020400000000000000" pitchFamily="18" charset="-128"/>
              <a:ea typeface="UD Digi Kyokasho NK-R" panose="02020400000000000000" pitchFamily="18" charset="-128"/>
            </a:endParaRPr>
          </a:p>
          <a:p>
            <a:pPr marL="342900" indent="-342900">
              <a:buAutoNum type="arabicPeriod"/>
            </a:pPr>
            <a:r>
              <a:rPr lang="ja-JP" altLang="en-US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接続されてるラズパイの</a:t>
            </a:r>
            <a:r>
              <a:rPr lang="en-US" altLang="ja-JP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IP</a:t>
            </a:r>
            <a:r>
              <a:rPr lang="ja-JP" altLang="en-US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アドレスを調べる</a:t>
            </a:r>
            <a:br>
              <a:rPr lang="en-US" altLang="ja-JP">
                <a:latin typeface="UD Digi Kyokasho NK-R" panose="02020400000000000000" pitchFamily="18" charset="-128"/>
                <a:ea typeface="UD Digi Kyokasho NK-R" panose="02020400000000000000" pitchFamily="18" charset="-128"/>
              </a:rPr>
            </a:br>
            <a:r>
              <a:rPr lang="ja-JP" altLang="en-US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コマンドプロンプトより、以下コマンドを入力</a:t>
            </a:r>
            <a:br>
              <a:rPr lang="en-US" altLang="ja-JP">
                <a:latin typeface="UD Digi Kyokasho NK-R" panose="02020400000000000000" pitchFamily="18" charset="-128"/>
                <a:ea typeface="UD Digi Kyokasho NK-R" panose="02020400000000000000" pitchFamily="18" charset="-128"/>
              </a:rPr>
            </a:br>
            <a:r>
              <a:rPr lang="en-US" altLang="ja-JP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arp –a | find “b8-27-eb”</a:t>
            </a:r>
          </a:p>
          <a:p>
            <a:pPr marL="342900" indent="-342900">
              <a:buAutoNum type="arabicPeriod"/>
            </a:pPr>
            <a:endParaRPr lang="en-US" altLang="ja-JP">
              <a:latin typeface="UD Digi Kyokasho NK-R" panose="02020400000000000000" pitchFamily="18" charset="-128"/>
              <a:ea typeface="UD Digi Kyokasho NK-R" panose="02020400000000000000" pitchFamily="18" charset="-128"/>
            </a:endParaRPr>
          </a:p>
          <a:p>
            <a:pPr marL="342900" indent="-342900">
              <a:buAutoNum type="arabicPeriod"/>
            </a:pPr>
            <a:r>
              <a:rPr lang="ja-JP" altLang="en-US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表示される</a:t>
            </a:r>
            <a:r>
              <a:rPr lang="en-US" altLang="ja-JP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IP</a:t>
            </a:r>
            <a:r>
              <a:rPr lang="ja-JP" altLang="en-US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アドレスをメモる</a:t>
            </a:r>
            <a:endParaRPr lang="en-US" altLang="ja-JP">
              <a:latin typeface="UD Digi Kyokasho NK-R" panose="02020400000000000000" pitchFamily="18" charset="-128"/>
              <a:ea typeface="UD Digi Kyokasho NK-R" panose="02020400000000000000" pitchFamily="18" charset="-128"/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BFC6F9E5-81B8-42E7-B3D0-35A579B78D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8402" y="5250852"/>
            <a:ext cx="3563492" cy="1156698"/>
          </a:xfrm>
          <a:prstGeom prst="rect">
            <a:avLst/>
          </a:prstGeom>
        </p:spPr>
      </p:pic>
      <p:grpSp>
        <p:nvGrpSpPr>
          <p:cNvPr id="6" name="グループ化 5">
            <a:extLst>
              <a:ext uri="{FF2B5EF4-FFF2-40B4-BE49-F238E27FC236}">
                <a16:creationId xmlns:a16="http://schemas.microsoft.com/office/drawing/2014/main" id="{2903C4CB-DDC8-4A08-9EB3-3A1A2F4FEC1E}"/>
              </a:ext>
            </a:extLst>
          </p:cNvPr>
          <p:cNvGrpSpPr/>
          <p:nvPr/>
        </p:nvGrpSpPr>
        <p:grpSpPr>
          <a:xfrm>
            <a:off x="1475230" y="2340208"/>
            <a:ext cx="3566665" cy="2680387"/>
            <a:chOff x="1475231" y="2015438"/>
            <a:chExt cx="2715768" cy="2040929"/>
          </a:xfrm>
        </p:grpSpPr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D5DE5650-1EEC-4BF5-BBE5-326EE30A68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49745"/>
            <a:stretch/>
          </p:blipFill>
          <p:spPr>
            <a:xfrm>
              <a:off x="1475232" y="2015438"/>
              <a:ext cx="2715767" cy="1727888"/>
            </a:xfrm>
            <a:prstGeom prst="rect">
              <a:avLst/>
            </a:prstGeom>
          </p:spPr>
        </p:pic>
        <p:pic>
          <p:nvPicPr>
            <p:cNvPr id="16" name="図 15">
              <a:extLst>
                <a:ext uri="{FF2B5EF4-FFF2-40B4-BE49-F238E27FC236}">
                  <a16:creationId xmlns:a16="http://schemas.microsoft.com/office/drawing/2014/main" id="{CF3D3E60-A613-495E-89DC-BB641B1FC4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90895"/>
            <a:stretch/>
          </p:blipFill>
          <p:spPr>
            <a:xfrm>
              <a:off x="1475231" y="3743326"/>
              <a:ext cx="2715767" cy="3130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13646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D1F1056-9A78-4FBC-9404-54512B6B58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C2CF56FD-E5B9-4837-9E08-22CB731660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>
            <a:normAutofit/>
          </a:bodyPr>
          <a:lstStyle/>
          <a:p>
            <a:r>
              <a:rPr kumimoji="1" lang="ja-JP" altLang="en-US" sz="3600">
                <a:solidFill>
                  <a:schemeClr val="accent1"/>
                </a:solidFill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ラズパイを有線</a:t>
            </a:r>
            <a:r>
              <a:rPr kumimoji="1" lang="en-US" altLang="ja-JP" sz="3600">
                <a:solidFill>
                  <a:schemeClr val="accent1"/>
                </a:solidFill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LAN</a:t>
            </a:r>
            <a:r>
              <a:rPr kumimoji="1" lang="ja-JP" altLang="en-US" sz="3600">
                <a:solidFill>
                  <a:schemeClr val="accent1"/>
                </a:solidFill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で繋げる （</a:t>
            </a:r>
            <a:r>
              <a:rPr kumimoji="1" lang="en-US" altLang="ja-JP" sz="3600">
                <a:solidFill>
                  <a:schemeClr val="accent1"/>
                </a:solidFill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4/4</a:t>
            </a:r>
            <a:r>
              <a:rPr kumimoji="1" lang="ja-JP" altLang="en-US" sz="3600">
                <a:solidFill>
                  <a:schemeClr val="accent1"/>
                </a:solidFill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）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659E4B7-86DE-4B00-A707-DD85CE5DB3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3" y="457201"/>
            <a:ext cx="11298933" cy="9144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6" name="正方形/長方形 35">
            <a:extLst>
              <a:ext uri="{FF2B5EF4-FFF2-40B4-BE49-F238E27FC236}">
                <a16:creationId xmlns:a16="http://schemas.microsoft.com/office/drawing/2014/main" id="{17314326-FF9D-41C4-8A07-F4F2FFF70334}"/>
              </a:ext>
            </a:extLst>
          </p:cNvPr>
          <p:cNvSpPr/>
          <p:nvPr/>
        </p:nvSpPr>
        <p:spPr>
          <a:xfrm>
            <a:off x="6259191" y="2450834"/>
            <a:ext cx="5773414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altLang="ja-JP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VNC Viewer </a:t>
            </a:r>
            <a:r>
              <a:rPr lang="ja-JP" altLang="en-US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の画面で、</a:t>
            </a:r>
            <a:r>
              <a:rPr lang="en-US" altLang="ja-JP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File</a:t>
            </a:r>
            <a:r>
              <a:rPr lang="ja-JP" altLang="en-US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 → </a:t>
            </a:r>
            <a:r>
              <a:rPr lang="en-US" altLang="ja-JP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New</a:t>
            </a:r>
            <a:r>
              <a:rPr lang="ja-JP" altLang="en-US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 </a:t>
            </a:r>
            <a:r>
              <a:rPr lang="en-US" altLang="ja-JP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connection</a:t>
            </a:r>
          </a:p>
          <a:p>
            <a:pPr marL="342900" indent="-342900">
              <a:buAutoNum type="arabicPeriod"/>
            </a:pPr>
            <a:endParaRPr lang="en-US" altLang="ja-JP">
              <a:latin typeface="UD Digi Kyokasho NK-R" panose="02020400000000000000" pitchFamily="18" charset="-128"/>
              <a:ea typeface="UD Digi Kyokasho NK-R" panose="02020400000000000000" pitchFamily="18" charset="-128"/>
            </a:endParaRPr>
          </a:p>
          <a:p>
            <a:pPr marL="342900" indent="-342900">
              <a:buAutoNum type="arabicPeriod"/>
            </a:pPr>
            <a:r>
              <a:rPr lang="en-US" altLang="ja-JP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VNC Server: </a:t>
            </a:r>
            <a:r>
              <a:rPr lang="ja-JP" altLang="en-US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に、先程の</a:t>
            </a:r>
            <a:r>
              <a:rPr lang="en-US" altLang="ja-JP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IP</a:t>
            </a:r>
            <a:r>
              <a:rPr lang="ja-JP" altLang="en-US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アドレスを入力し、</a:t>
            </a:r>
            <a:r>
              <a:rPr lang="en-US" altLang="ja-JP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OK</a:t>
            </a:r>
          </a:p>
          <a:p>
            <a:pPr marL="342900" indent="-342900">
              <a:buAutoNum type="arabicPeriod"/>
            </a:pPr>
            <a:endParaRPr lang="en-US" altLang="ja-JP">
              <a:latin typeface="UD Digi Kyokasho NK-R" panose="02020400000000000000" pitchFamily="18" charset="-128"/>
              <a:ea typeface="UD Digi Kyokasho NK-R" panose="02020400000000000000" pitchFamily="18" charset="-128"/>
            </a:endParaRPr>
          </a:p>
          <a:p>
            <a:pPr marL="342900" indent="-342900">
              <a:buAutoNum type="arabicPeriod"/>
            </a:pPr>
            <a:r>
              <a:rPr lang="ja-JP" altLang="en-US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出現するマシンアイコンをダブルクリック</a:t>
            </a:r>
            <a:endParaRPr lang="en-US" altLang="ja-JP">
              <a:latin typeface="UD Digi Kyokasho NK-R" panose="02020400000000000000" pitchFamily="18" charset="-128"/>
              <a:ea typeface="UD Digi Kyokasho NK-R" panose="02020400000000000000" pitchFamily="18" charset="-128"/>
            </a:endParaRPr>
          </a:p>
          <a:p>
            <a:pPr marL="342900" indent="-342900">
              <a:buAutoNum type="arabicPeriod"/>
            </a:pPr>
            <a:endParaRPr lang="en-US" altLang="ja-JP">
              <a:latin typeface="UD Digi Kyokasho NK-R" panose="02020400000000000000" pitchFamily="18" charset="-128"/>
              <a:ea typeface="UD Digi Kyokasho NK-R" panose="02020400000000000000" pitchFamily="18" charset="-128"/>
            </a:endParaRPr>
          </a:p>
          <a:p>
            <a:pPr marL="342900" indent="-342900">
              <a:buAutoNum type="arabicPeriod"/>
            </a:pPr>
            <a:r>
              <a:rPr lang="ja-JP" altLang="en-US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警告が出るが、</a:t>
            </a:r>
            <a:r>
              <a:rPr lang="en-US" altLang="ja-JP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continue</a:t>
            </a:r>
            <a:r>
              <a:rPr lang="ja-JP" altLang="en-US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 を選択</a:t>
            </a:r>
            <a:endParaRPr lang="en-US" altLang="ja-JP">
              <a:latin typeface="UD Digi Kyokasho NK-R" panose="02020400000000000000" pitchFamily="18" charset="-128"/>
              <a:ea typeface="UD Digi Kyokasho NK-R" panose="02020400000000000000" pitchFamily="18" charset="-128"/>
            </a:endParaRPr>
          </a:p>
          <a:p>
            <a:pPr marL="342900" indent="-342900">
              <a:buAutoNum type="arabicPeriod"/>
            </a:pPr>
            <a:endParaRPr lang="en-US" altLang="ja-JP">
              <a:latin typeface="UD Digi Kyokasho NK-R" panose="02020400000000000000" pitchFamily="18" charset="-128"/>
              <a:ea typeface="UD Digi Kyokasho NK-R" panose="02020400000000000000" pitchFamily="18" charset="-128"/>
            </a:endParaRPr>
          </a:p>
          <a:p>
            <a:pPr marL="342900" indent="-342900">
              <a:buAutoNum type="arabicPeriod"/>
            </a:pPr>
            <a:r>
              <a:rPr lang="en-US" altLang="ja-JP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Username</a:t>
            </a:r>
            <a:r>
              <a:rPr lang="ja-JP" altLang="en-US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：</a:t>
            </a:r>
            <a:r>
              <a:rPr lang="en-US" altLang="ja-JP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pi, Password:raspberry </a:t>
            </a:r>
            <a:r>
              <a:rPr lang="ja-JP" altLang="en-US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で</a:t>
            </a:r>
            <a:r>
              <a:rPr lang="en-US" altLang="ja-JP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OK</a:t>
            </a:r>
          </a:p>
          <a:p>
            <a:pPr marL="342900" indent="-342900">
              <a:buAutoNum type="arabicPeriod"/>
            </a:pPr>
            <a:endParaRPr lang="en-US" altLang="ja-JP">
              <a:latin typeface="UD Digi Kyokasho NK-R" panose="02020400000000000000" pitchFamily="18" charset="-128"/>
              <a:ea typeface="UD Digi Kyokasho NK-R" panose="02020400000000000000" pitchFamily="18" charset="-128"/>
            </a:endParaRPr>
          </a:p>
          <a:p>
            <a:pPr marL="342900" indent="-342900">
              <a:buAutoNum type="arabicPeriod"/>
            </a:pPr>
            <a:r>
              <a:rPr lang="ja-JP" altLang="en-US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また警告が出るが、</a:t>
            </a:r>
            <a:r>
              <a:rPr lang="en-US" altLang="ja-JP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OK</a:t>
            </a:r>
          </a:p>
          <a:p>
            <a:pPr marL="342900" indent="-342900">
              <a:buAutoNum type="arabicPeriod"/>
            </a:pPr>
            <a:endParaRPr lang="en-US" altLang="ja-JP">
              <a:latin typeface="UD Digi Kyokasho NK-R" panose="02020400000000000000" pitchFamily="18" charset="-128"/>
              <a:ea typeface="UD Digi Kyokasho NK-R" panose="02020400000000000000" pitchFamily="18" charset="-128"/>
            </a:endParaRPr>
          </a:p>
          <a:p>
            <a:pPr marL="342900" indent="-342900">
              <a:buAutoNum type="arabicPeriod"/>
            </a:pPr>
            <a:r>
              <a:rPr lang="ja-JP" altLang="en-US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ラズパイの画面が出てれば成功！</a:t>
            </a:r>
            <a:endParaRPr lang="en-US" altLang="ja-JP">
              <a:latin typeface="UD Digi Kyokasho NK-R" panose="02020400000000000000" pitchFamily="18" charset="-128"/>
              <a:ea typeface="UD Digi Kyokasho NK-R" panose="02020400000000000000" pitchFamily="18" charset="-128"/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25ED2831-CC95-4F7B-A5CF-B6B5BDEA80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289" y="1961900"/>
            <a:ext cx="3237288" cy="2106498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B245BD0C-A5C4-45D3-9C52-285A4A4D97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3277" y="1961901"/>
            <a:ext cx="2543833" cy="2106498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AD1F4B9E-1416-4590-97E5-077C37B610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8928" y="4186836"/>
            <a:ext cx="3721335" cy="253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6942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E6C8E6EB-4C59-429B-97E4-72A058CFC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5B90362-AFCC-46A9-B41C-A257A8C5B3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71EF7F1-38BA-471D-8CD4-2A9AE8E35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0524398-BFB4-4C4A-8317-83B8729F9B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6B695AA2-4B70-477F-AF90-536B720A1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928401F-D799-4FB4-A32B-81CBBCDEBED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10852" b="456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" name="タイトル 3">
            <a:extLst>
              <a:ext uri="{FF2B5EF4-FFF2-40B4-BE49-F238E27FC236}">
                <a16:creationId xmlns:a16="http://schemas.microsoft.com/office/drawing/2014/main" id="{EB5F4D13-9986-424F-B055-B2BA8A4392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201" y="1020431"/>
            <a:ext cx="10225530" cy="147501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kumimoji="1" lang="en-US" altLang="ja-JP" sz="4000">
                <a:solidFill>
                  <a:schemeClr val="tx1"/>
                </a:solidFill>
              </a:rPr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12934499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DividendVTI">
  <a:themeElements>
    <a:clrScheme name="">
      <a:dk1>
        <a:srgbClr val="000000"/>
      </a:dk1>
      <a:lt1>
        <a:srgbClr val="FFFFFF"/>
      </a:lt1>
      <a:dk2>
        <a:srgbClr val="412824"/>
      </a:dk2>
      <a:lt2>
        <a:srgbClr val="E7E2E8"/>
      </a:lt2>
      <a:accent1>
        <a:srgbClr val="5CB346"/>
      </a:accent1>
      <a:accent2>
        <a:srgbClr val="82B03A"/>
      </a:accent2>
      <a:accent3>
        <a:srgbClr val="A7A442"/>
      </a:accent3>
      <a:accent4>
        <a:srgbClr val="B17C3B"/>
      </a:accent4>
      <a:accent5>
        <a:srgbClr val="C35D4D"/>
      </a:accent5>
      <a:accent6>
        <a:srgbClr val="B13B5C"/>
      </a:accent6>
      <a:hlink>
        <a:srgbClr val="BF663F"/>
      </a:hlink>
      <a:folHlink>
        <a:srgbClr val="7F7F7F"/>
      </a:folHlink>
    </a:clrScheme>
    <a:fontScheme name="Dividend">
      <a:majorFont>
        <a:latin typeface="Franklin Gothic Demi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260</Words>
  <Application>Microsoft Office PowerPoint</Application>
  <PresentationFormat>ワイド画面</PresentationFormat>
  <Paragraphs>79</Paragraphs>
  <Slides>9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9</vt:i4>
      </vt:variant>
    </vt:vector>
  </HeadingPairs>
  <TitlesOfParts>
    <vt:vector size="16" baseType="lpstr">
      <vt:lpstr>UD Digi Kyokasho NK-R</vt:lpstr>
      <vt:lpstr>Arial</vt:lpstr>
      <vt:lpstr>Cascadia Code</vt:lpstr>
      <vt:lpstr>Franklin Gothic Book</vt:lpstr>
      <vt:lpstr>Franklin Gothic Demi</vt:lpstr>
      <vt:lpstr>Wingdings 2</vt:lpstr>
      <vt:lpstr>DividendVTI</vt:lpstr>
      <vt:lpstr>RaspberryPi であそんでみた！</vt:lpstr>
      <vt:lpstr>準備するもの</vt:lpstr>
      <vt:lpstr>ラズベリーパイにOSを書き込む</vt:lpstr>
      <vt:lpstr>ラズベリーパイを起動する</vt:lpstr>
      <vt:lpstr>ラズパイを有線LANで繋げる （1/4）</vt:lpstr>
      <vt:lpstr>ラズパイを有線LANで繋げる （2/4）</vt:lpstr>
      <vt:lpstr>ラズパイを有線LANで繋げる （3/4）</vt:lpstr>
      <vt:lpstr>ラズパイを有線LANで繋げる （4/4）</vt:lpstr>
      <vt:lpstr>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RaspberryPi であそんでみた！</dc:title>
  <dc:creator>MSYK MYT</dc:creator>
  <cp:lastModifiedBy>MSYK MYT</cp:lastModifiedBy>
  <cp:revision>1</cp:revision>
  <dcterms:created xsi:type="dcterms:W3CDTF">2019-09-28T03:32:12Z</dcterms:created>
  <dcterms:modified xsi:type="dcterms:W3CDTF">2019-09-28T03:32:50Z</dcterms:modified>
</cp:coreProperties>
</file>